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notesMasterIdLst>
    <p:notesMasterId r:id="rId40"/>
  </p:notesMasterIdLst>
  <p:sldSz cx="14630400" cy="8229600"/>
  <p:notesSz cx="8229600" cy="14630400"/>
  <p:embeddedFontLst>
    <p:embeddedFont>
      <p:font typeface="Alexandria"/>
      <p:regular r:id="rId45"/>
    </p:embeddedFont>
    <p:embeddedFont>
      <p:font typeface="Alexandria"/>
      <p:regular r:id="rId46"/>
    </p:embeddedFont>
    <p:embeddedFont>
      <p:font typeface="Nobile"/>
      <p:regular r:id="rId47"/>
    </p:embeddedFont>
    <p:embeddedFont>
      <p:font typeface="Nobile"/>
      <p:regular r:id="rId48"/>
    </p:embeddedFont>
    <p:embeddedFont>
      <p:font typeface="Nobile"/>
      <p:regular r:id="rId49"/>
    </p:embeddedFont>
    <p:embeddedFont>
      <p:font typeface="Nobile"/>
      <p:regular r:id="rId5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 Id="rId45" Type="http://schemas.openxmlformats.org/officeDocument/2006/relationships/font" Target="fonts/font1.fntdata"/><Relationship Id="rId46" Type="http://schemas.openxmlformats.org/officeDocument/2006/relationships/font" Target="fonts/font2.fntdata"/><Relationship Id="rId47" Type="http://schemas.openxmlformats.org/officeDocument/2006/relationships/font" Target="fonts/font3.fntdata"/><Relationship Id="rId48" Type="http://schemas.openxmlformats.org/officeDocument/2006/relationships/font" Target="fonts/font4.fntdata"/><Relationship Id="rId49" Type="http://schemas.openxmlformats.org/officeDocument/2006/relationships/font" Target="fonts/font5.fntdata"/><Relationship Id="rId5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3-1.png"/><Relationship Id="rId3"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4-1.png"/><Relationship Id="rId3"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5-1.png"/><Relationship Id="rId3"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6-1.png"/><Relationship Id="rId3"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7-1.png"/><Relationship Id="rId3"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8-1.png"/><Relationship Id="rId3"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9-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image" Target="../media/image-12-9.png"/><Relationship Id="rId10" Type="http://schemas.openxmlformats.org/officeDocument/2006/relationships/image" Target="../media/image-12-10.svg"/><Relationship Id="rId11" Type="http://schemas.openxmlformats.org/officeDocument/2006/relationships/slideLayout" Target="../slideLayouts/slideLayout13.xml"/><Relationship Id="rId1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svg"/><Relationship Id="rId3" Type="http://schemas.openxmlformats.org/officeDocument/2006/relationships/image" Target="../media/image-15-3.png"/><Relationship Id="rId4" Type="http://schemas.openxmlformats.org/officeDocument/2006/relationships/image" Target="../media/image-15-4.svg"/><Relationship Id="rId5" Type="http://schemas.openxmlformats.org/officeDocument/2006/relationships/image" Target="../media/image-15-5.png"/><Relationship Id="rId6" Type="http://schemas.openxmlformats.org/officeDocument/2006/relationships/image" Target="../media/image-15-6.svg"/><Relationship Id="rId7" Type="http://schemas.openxmlformats.org/officeDocument/2006/relationships/slideLayout" Target="../slideLayouts/slideLayout16.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svg"/><Relationship Id="rId3" Type="http://schemas.openxmlformats.org/officeDocument/2006/relationships/image" Target="../media/image-16-3.png"/><Relationship Id="rId4" Type="http://schemas.openxmlformats.org/officeDocument/2006/relationships/image" Target="../media/image-16-4.sv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svg"/><Relationship Id="rId9" Type="http://schemas.openxmlformats.org/officeDocument/2006/relationships/slideLayout" Target="../slideLayouts/slideLayout17.xml"/><Relationship Id="rId10"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4" Type="http://schemas.openxmlformats.org/officeDocument/2006/relationships/image" Target="../media/image-17-4.png"/><Relationship Id="rId5" Type="http://schemas.openxmlformats.org/officeDocument/2006/relationships/image" Target="../media/image-17-5.svg"/><Relationship Id="rId6" Type="http://schemas.openxmlformats.org/officeDocument/2006/relationships/slideLayout" Target="../slideLayouts/slideLayout18.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svg"/><Relationship Id="rId3" Type="http://schemas.openxmlformats.org/officeDocument/2006/relationships/image" Target="../media/image-19-3.png"/><Relationship Id="rId4" Type="http://schemas.openxmlformats.org/officeDocument/2006/relationships/image" Target="../media/image-19-4.svg"/><Relationship Id="rId5" Type="http://schemas.openxmlformats.org/officeDocument/2006/relationships/image" Target="../media/image-19-5.png"/><Relationship Id="rId6" Type="http://schemas.openxmlformats.org/officeDocument/2006/relationships/image" Target="../media/image-19-6.svg"/><Relationship Id="rId7" Type="http://schemas.openxmlformats.org/officeDocument/2006/relationships/image" Target="../media/image-19-7.png"/><Relationship Id="rId8" Type="http://schemas.openxmlformats.org/officeDocument/2006/relationships/image" Target="../media/image-19-8.svg"/><Relationship Id="rId9" Type="http://schemas.openxmlformats.org/officeDocument/2006/relationships/slideLayout" Target="../slideLayouts/slideLayout20.xml"/><Relationship Id="rId10"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2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svg"/><Relationship Id="rId3" Type="http://schemas.openxmlformats.org/officeDocument/2006/relationships/image" Target="../media/image-21-3.png"/><Relationship Id="rId4" Type="http://schemas.openxmlformats.org/officeDocument/2006/relationships/image" Target="../media/image-21-4.svg"/><Relationship Id="rId5" Type="http://schemas.openxmlformats.org/officeDocument/2006/relationships/image" Target="../media/image-21-5.png"/><Relationship Id="rId6" Type="http://schemas.openxmlformats.org/officeDocument/2006/relationships/image" Target="../media/image-21-6.svg"/><Relationship Id="rId7" Type="http://schemas.openxmlformats.org/officeDocument/2006/relationships/slideLayout" Target="../slideLayouts/slideLayout22.xml"/><Relationship Id="rId8"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svg"/><Relationship Id="rId4" Type="http://schemas.openxmlformats.org/officeDocument/2006/relationships/image" Target="../media/image-22-4.png"/><Relationship Id="rId5" Type="http://schemas.openxmlformats.org/officeDocument/2006/relationships/image" Target="../media/image-22-5.svg"/><Relationship Id="rId6" Type="http://schemas.openxmlformats.org/officeDocument/2006/relationships/image" Target="../media/image-22-6.png"/><Relationship Id="rId7" Type="http://schemas.openxmlformats.org/officeDocument/2006/relationships/image" Target="../media/image-22-7.svg"/><Relationship Id="rId8" Type="http://schemas.openxmlformats.org/officeDocument/2006/relationships/image" Target="../media/image-22-8.png"/><Relationship Id="rId9" Type="http://schemas.openxmlformats.org/officeDocument/2006/relationships/image" Target="../media/image-22-9.svg"/><Relationship Id="rId10" Type="http://schemas.openxmlformats.org/officeDocument/2006/relationships/slideLayout" Target="../slideLayouts/slideLayout23.xml"/><Relationship Id="rId11"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svg"/><Relationship Id="rId3" Type="http://schemas.openxmlformats.org/officeDocument/2006/relationships/image" Target="../media/image-23-3.png"/><Relationship Id="rId4" Type="http://schemas.openxmlformats.org/officeDocument/2006/relationships/image" Target="../media/image-23-4.svg"/><Relationship Id="rId5" Type="http://schemas.openxmlformats.org/officeDocument/2006/relationships/image" Target="../media/image-23-5.png"/><Relationship Id="rId6" Type="http://schemas.openxmlformats.org/officeDocument/2006/relationships/image" Target="../media/image-23-6.svg"/><Relationship Id="rId7" Type="http://schemas.openxmlformats.org/officeDocument/2006/relationships/image" Target="../media/image-23-7.png"/><Relationship Id="rId8" Type="http://schemas.openxmlformats.org/officeDocument/2006/relationships/image" Target="../media/image-23-8.svg"/><Relationship Id="rId9" Type="http://schemas.openxmlformats.org/officeDocument/2006/relationships/image" Target="../media/image-23-9.png"/><Relationship Id="rId10" Type="http://schemas.openxmlformats.org/officeDocument/2006/relationships/image" Target="../media/image-23-10.svg"/><Relationship Id="rId11" Type="http://schemas.openxmlformats.org/officeDocument/2006/relationships/image" Target="../media/image-23-11.png"/><Relationship Id="rId12" Type="http://schemas.openxmlformats.org/officeDocument/2006/relationships/slideLayout" Target="../slideLayouts/slideLayout24.xml"/><Relationship Id="rId1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svg"/><Relationship Id="rId3" Type="http://schemas.openxmlformats.org/officeDocument/2006/relationships/image" Target="../media/image-25-3.png"/><Relationship Id="rId4" Type="http://schemas.openxmlformats.org/officeDocument/2006/relationships/image" Target="../media/image-25-4.svg"/><Relationship Id="rId5" Type="http://schemas.openxmlformats.org/officeDocument/2006/relationships/image" Target="../media/image-25-5.png"/><Relationship Id="rId6" Type="http://schemas.openxmlformats.org/officeDocument/2006/relationships/image" Target="../media/image-25-6.svg"/><Relationship Id="rId7" Type="http://schemas.openxmlformats.org/officeDocument/2006/relationships/image" Target="../media/image-25-7.png"/><Relationship Id="rId8" Type="http://schemas.openxmlformats.org/officeDocument/2006/relationships/image" Target="../media/image-25-8.svg"/><Relationship Id="rId9" Type="http://schemas.openxmlformats.org/officeDocument/2006/relationships/image" Target="../media/image-25-9.png"/><Relationship Id="rId10" Type="http://schemas.openxmlformats.org/officeDocument/2006/relationships/slideLayout" Target="../slideLayouts/slideLayout26.xml"/><Relationship Id="rId11"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svg"/><Relationship Id="rId3" Type="http://schemas.openxmlformats.org/officeDocument/2006/relationships/image" Target="../media/image-28-3.png"/><Relationship Id="rId4" Type="http://schemas.openxmlformats.org/officeDocument/2006/relationships/image" Target="../media/image-28-4.svg"/><Relationship Id="rId5" Type="http://schemas.openxmlformats.org/officeDocument/2006/relationships/image" Target="../media/image-28-5.png"/><Relationship Id="rId6" Type="http://schemas.openxmlformats.org/officeDocument/2006/relationships/image" Target="../media/image-28-6.svg"/><Relationship Id="rId7" Type="http://schemas.openxmlformats.org/officeDocument/2006/relationships/image" Target="../media/image-28-7.png"/><Relationship Id="rId8" Type="http://schemas.openxmlformats.org/officeDocument/2006/relationships/image" Target="../media/image-28-8.svg"/><Relationship Id="rId9" Type="http://schemas.openxmlformats.org/officeDocument/2006/relationships/image" Target="../media/image-28-9.png"/><Relationship Id="rId10" Type="http://schemas.openxmlformats.org/officeDocument/2006/relationships/slideLayout" Target="../slideLayouts/slideLayout29.xml"/><Relationship Id="rId11"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image" Target="../media/image-31-6.png"/><Relationship Id="rId7" Type="http://schemas.openxmlformats.org/officeDocument/2006/relationships/slideLayout" Target="../slideLayouts/slideLayout32.xml"/><Relationship Id="rId8"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svg"/><Relationship Id="rId3" Type="http://schemas.openxmlformats.org/officeDocument/2006/relationships/image" Target="../media/image-33-3.png"/><Relationship Id="rId4" Type="http://schemas.openxmlformats.org/officeDocument/2006/relationships/image" Target="../media/image-33-4.svg"/><Relationship Id="rId5" Type="http://schemas.openxmlformats.org/officeDocument/2006/relationships/image" Target="../media/image-33-5.png"/><Relationship Id="rId6" Type="http://schemas.openxmlformats.org/officeDocument/2006/relationships/image" Target="../media/image-33-6.svg"/><Relationship Id="rId7" Type="http://schemas.openxmlformats.org/officeDocument/2006/relationships/image" Target="../media/image-33-7.png"/><Relationship Id="rId8" Type="http://schemas.openxmlformats.org/officeDocument/2006/relationships/image" Target="../media/image-33-8.svg"/><Relationship Id="rId9" Type="http://schemas.openxmlformats.org/officeDocument/2006/relationships/image" Target="../media/image-33-9.png"/><Relationship Id="rId10" Type="http://schemas.openxmlformats.org/officeDocument/2006/relationships/image" Target="../media/image-33-10.svg"/><Relationship Id="rId11" Type="http://schemas.openxmlformats.org/officeDocument/2006/relationships/slideLayout" Target="../slideLayouts/slideLayout34.xml"/><Relationship Id="rId1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svg"/><Relationship Id="rId4" Type="http://schemas.openxmlformats.org/officeDocument/2006/relationships/image" Target="../media/image-34-4.png"/><Relationship Id="rId5" Type="http://schemas.openxmlformats.org/officeDocument/2006/relationships/image" Target="../media/image-34-5.svg"/><Relationship Id="rId6" Type="http://schemas.openxmlformats.org/officeDocument/2006/relationships/image" Target="../media/image-34-6.png"/><Relationship Id="rId7" Type="http://schemas.openxmlformats.org/officeDocument/2006/relationships/image" Target="../media/image-34-7.svg"/><Relationship Id="rId8" Type="http://schemas.openxmlformats.org/officeDocument/2006/relationships/slideLayout" Target="../slideLayouts/slideLayout35.xml"/><Relationship Id="rId9"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svg"/><Relationship Id="rId3" Type="http://schemas.openxmlformats.org/officeDocument/2006/relationships/image" Target="../media/image-35-3.png"/><Relationship Id="rId4" Type="http://schemas.openxmlformats.org/officeDocument/2006/relationships/image" Target="../media/image-35-4.svg"/><Relationship Id="rId5" Type="http://schemas.openxmlformats.org/officeDocument/2006/relationships/image" Target="../media/image-35-5.png"/><Relationship Id="rId6" Type="http://schemas.openxmlformats.org/officeDocument/2006/relationships/image" Target="../media/image-35-6.svg"/><Relationship Id="rId7" Type="http://schemas.openxmlformats.org/officeDocument/2006/relationships/image" Target="../media/image-35-7.png"/><Relationship Id="rId8" Type="http://schemas.openxmlformats.org/officeDocument/2006/relationships/image" Target="../media/image-35-8.svg"/><Relationship Id="rId9" Type="http://schemas.openxmlformats.org/officeDocument/2006/relationships/image" Target="../media/image-35-9.png"/><Relationship Id="rId10" Type="http://schemas.openxmlformats.org/officeDocument/2006/relationships/image" Target="../media/image-35-10.svg"/><Relationship Id="rId11" Type="http://schemas.openxmlformats.org/officeDocument/2006/relationships/slideLayout" Target="../slideLayouts/slideLayout36.xml"/><Relationship Id="rId1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38.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39.xml"/><Relationship Id="rId3"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sp>
        <p:nvSpPr>
          <p:cNvPr id="3" name="Text 0"/>
          <p:cNvSpPr/>
          <p:nvPr/>
        </p:nvSpPr>
        <p:spPr>
          <a:xfrm>
            <a:off x="793790" y="961906"/>
            <a:ext cx="57276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AWS Bedrock Masterclass</a:t>
            </a:r>
            <a:endParaRPr lang="en-US" sz="3900" dirty="0"/>
          </a:p>
        </p:txBody>
      </p:sp>
      <p:sp>
        <p:nvSpPr>
          <p:cNvPr id="4" name="Text 1"/>
          <p:cNvSpPr/>
          <p:nvPr/>
        </p:nvSpPr>
        <p:spPr>
          <a:xfrm>
            <a:off x="793790" y="2281357"/>
            <a:ext cx="5727621" cy="620316"/>
          </a:xfrm>
          <a:prstGeom prst="rect">
            <a:avLst/>
          </a:prstGeom>
          <a:noFill/>
          <a:ln/>
        </p:spPr>
        <p:txBody>
          <a:bodyPr wrap="square" lIns="0" tIns="0" rIns="0" bIns="0" rtlCol="0" anchor="t"/>
          <a:lstStyle/>
          <a:p>
            <a:pPr algn="l" indent="0" marL="0">
              <a:lnSpc>
                <a:spcPts val="2400"/>
              </a:lnSpc>
              <a:buNone/>
            </a:pPr>
            <a:r>
              <a:rPr lang="en-US" sz="1950" dirty="0">
                <a:solidFill>
                  <a:srgbClr val="1B1B27"/>
                </a:solidFill>
                <a:latin typeface="Alexandria" pitchFamily="34" charset="0"/>
                <a:ea typeface="Alexandria" pitchFamily="34" charset="-122"/>
                <a:cs typeface="Alexandria" pitchFamily="34" charset="-120"/>
              </a:rPr>
              <a:t>Building Practical Generetive AI Applications with AWS</a:t>
            </a:r>
            <a:endParaRPr lang="en-US" sz="1950" dirty="0"/>
          </a:p>
        </p:txBody>
      </p:sp>
      <p:sp>
        <p:nvSpPr>
          <p:cNvPr id="5" name="Text 2"/>
          <p:cNvSpPr/>
          <p:nvPr/>
        </p:nvSpPr>
        <p:spPr>
          <a:xfrm>
            <a:off x="793790" y="3199328"/>
            <a:ext cx="5727621"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Welcome to a hands-on, beginner-friendly Masterclass to  deep dive into Amazon Bedrock and the AWS services required to build Generative  AI apps. </a:t>
            </a:r>
            <a:endParaRPr lang="en-US" sz="1550" dirty="0"/>
          </a:p>
        </p:txBody>
      </p:sp>
      <p:sp>
        <p:nvSpPr>
          <p:cNvPr id="6" name="Text 3"/>
          <p:cNvSpPr/>
          <p:nvPr/>
        </p:nvSpPr>
        <p:spPr>
          <a:xfrm>
            <a:off x="793790" y="4375190"/>
            <a:ext cx="5727621"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This masterclass will equip you with practical knowledge to harness Generative AI for automation and data-driven decision-making using one of the safest, enterprise-ready platforms available today.</a:t>
            </a:r>
            <a:endParaRPr lang="en-US" sz="1550" dirty="0"/>
          </a:p>
        </p:txBody>
      </p:sp>
      <p:sp>
        <p:nvSpPr>
          <p:cNvPr id="7" name="Text 4"/>
          <p:cNvSpPr/>
          <p:nvPr/>
        </p:nvSpPr>
        <p:spPr>
          <a:xfrm>
            <a:off x="793790" y="5868591"/>
            <a:ext cx="57276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8" name="Text 5"/>
          <p:cNvSpPr/>
          <p:nvPr/>
        </p:nvSpPr>
        <p:spPr>
          <a:xfrm>
            <a:off x="793790" y="6409373"/>
            <a:ext cx="5727621" cy="317540"/>
          </a:xfrm>
          <a:prstGeom prst="rect">
            <a:avLst/>
          </a:prstGeom>
          <a:noFill/>
          <a:ln/>
        </p:spPr>
        <p:txBody>
          <a:bodyPr wrap="none" lIns="0" tIns="0" rIns="0" bIns="0" rtlCol="0" anchor="t"/>
          <a:lstStyle/>
          <a:p>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By - </a:t>
            </a:r>
            <a:endParaRPr lang="en-US" sz="1550" dirty="0"/>
          </a:p>
        </p:txBody>
      </p:sp>
      <p:sp>
        <p:nvSpPr>
          <p:cNvPr id="9" name="Text 6"/>
          <p:cNvSpPr/>
          <p:nvPr/>
        </p:nvSpPr>
        <p:spPr>
          <a:xfrm>
            <a:off x="793790" y="6950154"/>
            <a:ext cx="5727621" cy="317540"/>
          </a:xfrm>
          <a:prstGeom prst="rect">
            <a:avLst/>
          </a:prstGeom>
          <a:noFill/>
          <a:ln/>
        </p:spPr>
        <p:txBody>
          <a:bodyPr wrap="none" lIns="0" tIns="0" rIns="0" bIns="0" rtlCol="0" anchor="t"/>
          <a:lstStyle/>
          <a:p>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Devdatta Supnekar</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7241" y="543282"/>
            <a:ext cx="7439144" cy="491966"/>
          </a:xfrm>
          <a:prstGeom prst="rect">
            <a:avLst/>
          </a:prstGeom>
          <a:noFill/>
          <a:ln/>
        </p:spPr>
        <p:txBody>
          <a:bodyPr wrap="none" lIns="0" tIns="0" rIns="0" bIns="0" rtlCol="0" anchor="t"/>
          <a:lstStyle/>
          <a:p>
            <a:pPr algn="l" indent="0" marL="0">
              <a:lnSpc>
                <a:spcPts val="3850"/>
              </a:lnSpc>
              <a:buNone/>
            </a:pPr>
            <a:r>
              <a:rPr lang="en-US" sz="3050" dirty="0">
                <a:solidFill>
                  <a:srgbClr val="1B1B27"/>
                </a:solidFill>
                <a:latin typeface="Alexandria" pitchFamily="34" charset="0"/>
                <a:ea typeface="Alexandria" pitchFamily="34" charset="-122"/>
                <a:cs typeface="Alexandria" pitchFamily="34" charset="-120"/>
              </a:rPr>
              <a:t>Context Length: Your Model's Memory</a:t>
            </a:r>
            <a:endParaRPr lang="en-US" sz="3050" dirty="0"/>
          </a:p>
        </p:txBody>
      </p:sp>
      <p:sp>
        <p:nvSpPr>
          <p:cNvPr id="3" name="Text 1"/>
          <p:cNvSpPr/>
          <p:nvPr/>
        </p:nvSpPr>
        <p:spPr>
          <a:xfrm>
            <a:off x="787241" y="1350169"/>
            <a:ext cx="13055918" cy="503873"/>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Context length defines the </a:t>
            </a:r>
            <a:pPr algn="l" indent="0" marL="0">
              <a:lnSpc>
                <a:spcPts val="1950"/>
              </a:lnSpc>
              <a:buNone/>
            </a:pPr>
            <a:r>
              <a:rPr lang="en-US" sz="1200" b="1" dirty="0">
                <a:solidFill>
                  <a:srgbClr val="404155"/>
                </a:solidFill>
                <a:latin typeface="Nobile" pitchFamily="34" charset="0"/>
                <a:ea typeface="Nobile" pitchFamily="34" charset="-122"/>
                <a:cs typeface="Nobile" pitchFamily="34" charset="-120"/>
              </a:rPr>
              <a:t>maximum number of tokens</a:t>
            </a:r>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 a model can read and generate in one interaction. Think of it as the model's working memory — everything it can "see" and "remember" during a conversation.</a:t>
            </a:r>
            <a:endParaRPr lang="en-US" sz="1200" dirty="0"/>
          </a:p>
        </p:txBody>
      </p:sp>
      <p:sp>
        <p:nvSpPr>
          <p:cNvPr id="4" name="Text 2"/>
          <p:cNvSpPr/>
          <p:nvPr/>
        </p:nvSpPr>
        <p:spPr>
          <a:xfrm>
            <a:off x="787241" y="2090142"/>
            <a:ext cx="4482584" cy="393621"/>
          </a:xfrm>
          <a:prstGeom prst="rect">
            <a:avLst/>
          </a:prstGeom>
          <a:noFill/>
          <a:ln/>
        </p:spPr>
        <p:txBody>
          <a:bodyPr wrap="none" lIns="0" tIns="0" rIns="0" bIns="0" rtlCol="0" anchor="t"/>
          <a:lstStyle/>
          <a:p>
            <a:pPr algn="l" indent="0" marL="0">
              <a:lnSpc>
                <a:spcPts val="3050"/>
              </a:lnSpc>
              <a:buNone/>
            </a:pPr>
            <a:r>
              <a:rPr lang="en-US" sz="2450" dirty="0">
                <a:solidFill>
                  <a:srgbClr val="1B1B27"/>
                </a:solidFill>
                <a:latin typeface="Alexandria" pitchFamily="34" charset="0"/>
                <a:ea typeface="Alexandria" pitchFamily="34" charset="-122"/>
                <a:cs typeface="Alexandria" pitchFamily="34" charset="-120"/>
              </a:rPr>
              <a:t>Why Context Length Matters</a:t>
            </a:r>
            <a:endParaRPr lang="en-US" sz="2450" dirty="0"/>
          </a:p>
        </p:txBody>
      </p:sp>
      <p:sp>
        <p:nvSpPr>
          <p:cNvPr id="5" name="Shape 3"/>
          <p:cNvSpPr/>
          <p:nvPr/>
        </p:nvSpPr>
        <p:spPr>
          <a:xfrm>
            <a:off x="787241" y="2719864"/>
            <a:ext cx="4246959" cy="1426250"/>
          </a:xfrm>
          <a:prstGeom prst="roundRect">
            <a:avLst>
              <a:gd name="adj" fmla="val 4637"/>
            </a:avLst>
          </a:prstGeom>
          <a:solidFill>
            <a:srgbClr val="D2DDF9"/>
          </a:solidFill>
          <a:ln w="7620">
            <a:solidFill>
              <a:srgbClr val="B8C3DF"/>
            </a:solidFill>
            <a:prstDash val="solid"/>
          </a:ln>
        </p:spPr>
      </p:sp>
      <p:sp>
        <p:nvSpPr>
          <p:cNvPr id="6" name="Text 4"/>
          <p:cNvSpPr/>
          <p:nvPr/>
        </p:nvSpPr>
        <p:spPr>
          <a:xfrm>
            <a:off x="952262" y="2884884"/>
            <a:ext cx="2277904" cy="245983"/>
          </a:xfrm>
          <a:prstGeom prst="rect">
            <a:avLst/>
          </a:prstGeom>
          <a:noFill/>
          <a:ln/>
        </p:spPr>
        <p:txBody>
          <a:bodyPr wrap="none" lIns="0" tIns="0" rIns="0" bIns="0" rtlCol="0" anchor="t"/>
          <a:lstStyle/>
          <a:p>
            <a:pPr algn="l" indent="0" marL="0">
              <a:lnSpc>
                <a:spcPts val="1900"/>
              </a:lnSpc>
              <a:buNone/>
            </a:pPr>
            <a:r>
              <a:rPr lang="en-US" sz="1500" dirty="0">
                <a:solidFill>
                  <a:srgbClr val="404155"/>
                </a:solidFill>
                <a:latin typeface="Alexandria" pitchFamily="34" charset="0"/>
                <a:ea typeface="Alexandria" pitchFamily="34" charset="-122"/>
                <a:cs typeface="Alexandria" pitchFamily="34" charset="-120"/>
              </a:rPr>
              <a:t>Document Size Control</a:t>
            </a:r>
            <a:endParaRPr lang="en-US" sz="1500" dirty="0"/>
          </a:p>
        </p:txBody>
      </p:sp>
      <p:sp>
        <p:nvSpPr>
          <p:cNvPr id="7" name="Text 5"/>
          <p:cNvSpPr/>
          <p:nvPr/>
        </p:nvSpPr>
        <p:spPr>
          <a:xfrm>
            <a:off x="952262" y="3225284"/>
            <a:ext cx="3916918" cy="755809"/>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Determines how large a document you can pass to the model for analysis. Larger context = ability to process entire research papers or codebases.</a:t>
            </a:r>
            <a:endParaRPr lang="en-US" sz="1200" dirty="0"/>
          </a:p>
        </p:txBody>
      </p:sp>
      <p:sp>
        <p:nvSpPr>
          <p:cNvPr id="8" name="Shape 6"/>
          <p:cNvSpPr/>
          <p:nvPr/>
        </p:nvSpPr>
        <p:spPr>
          <a:xfrm>
            <a:off x="5191601" y="2719864"/>
            <a:ext cx="4247078" cy="1426250"/>
          </a:xfrm>
          <a:prstGeom prst="roundRect">
            <a:avLst>
              <a:gd name="adj" fmla="val 4637"/>
            </a:avLst>
          </a:prstGeom>
          <a:solidFill>
            <a:srgbClr val="D2DDF9"/>
          </a:solidFill>
          <a:ln w="7620">
            <a:solidFill>
              <a:srgbClr val="B8C3DF"/>
            </a:solidFill>
            <a:prstDash val="solid"/>
          </a:ln>
        </p:spPr>
      </p:sp>
      <p:sp>
        <p:nvSpPr>
          <p:cNvPr id="9" name="Text 7"/>
          <p:cNvSpPr/>
          <p:nvPr/>
        </p:nvSpPr>
        <p:spPr>
          <a:xfrm>
            <a:off x="5356622" y="2884884"/>
            <a:ext cx="1968341" cy="245983"/>
          </a:xfrm>
          <a:prstGeom prst="rect">
            <a:avLst/>
          </a:prstGeom>
          <a:noFill/>
          <a:ln/>
        </p:spPr>
        <p:txBody>
          <a:bodyPr wrap="none" lIns="0" tIns="0" rIns="0" bIns="0" rtlCol="0" anchor="t"/>
          <a:lstStyle/>
          <a:p>
            <a:pPr algn="l" indent="0" marL="0">
              <a:lnSpc>
                <a:spcPts val="1900"/>
              </a:lnSpc>
              <a:buNone/>
            </a:pPr>
            <a:r>
              <a:rPr lang="en-US" sz="1500" dirty="0">
                <a:solidFill>
                  <a:srgbClr val="404155"/>
                </a:solidFill>
                <a:latin typeface="Alexandria" pitchFamily="34" charset="0"/>
                <a:ea typeface="Alexandria" pitchFamily="34" charset="-122"/>
                <a:cs typeface="Alexandria" pitchFamily="34" charset="-120"/>
              </a:rPr>
              <a:t>Reasoning Depth</a:t>
            </a:r>
            <a:endParaRPr lang="en-US" sz="1500" dirty="0"/>
          </a:p>
        </p:txBody>
      </p:sp>
      <p:sp>
        <p:nvSpPr>
          <p:cNvPr id="10" name="Text 8"/>
          <p:cNvSpPr/>
          <p:nvPr/>
        </p:nvSpPr>
        <p:spPr>
          <a:xfrm>
            <a:off x="5356622" y="3225284"/>
            <a:ext cx="3917037" cy="755809"/>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More context allows the model to maintain coherence over longer conversations and consider more information when reasoning.</a:t>
            </a:r>
            <a:endParaRPr lang="en-US" sz="1200" dirty="0"/>
          </a:p>
        </p:txBody>
      </p:sp>
      <p:sp>
        <p:nvSpPr>
          <p:cNvPr id="11" name="Shape 9"/>
          <p:cNvSpPr/>
          <p:nvPr/>
        </p:nvSpPr>
        <p:spPr>
          <a:xfrm>
            <a:off x="9596080" y="2719864"/>
            <a:ext cx="4246959" cy="1426250"/>
          </a:xfrm>
          <a:prstGeom prst="roundRect">
            <a:avLst>
              <a:gd name="adj" fmla="val 4637"/>
            </a:avLst>
          </a:prstGeom>
          <a:solidFill>
            <a:srgbClr val="D2DDF9"/>
          </a:solidFill>
          <a:ln w="7620">
            <a:solidFill>
              <a:srgbClr val="B8C3DF"/>
            </a:solidFill>
            <a:prstDash val="solid"/>
          </a:ln>
        </p:spPr>
      </p:sp>
      <p:sp>
        <p:nvSpPr>
          <p:cNvPr id="12" name="Text 10"/>
          <p:cNvSpPr/>
          <p:nvPr/>
        </p:nvSpPr>
        <p:spPr>
          <a:xfrm>
            <a:off x="9761101" y="2884884"/>
            <a:ext cx="2285762" cy="245983"/>
          </a:xfrm>
          <a:prstGeom prst="rect">
            <a:avLst/>
          </a:prstGeom>
          <a:noFill/>
          <a:ln/>
        </p:spPr>
        <p:txBody>
          <a:bodyPr wrap="none" lIns="0" tIns="0" rIns="0" bIns="0" rtlCol="0" anchor="t"/>
          <a:lstStyle/>
          <a:p>
            <a:pPr algn="l" indent="0" marL="0">
              <a:lnSpc>
                <a:spcPts val="1900"/>
              </a:lnSpc>
              <a:buNone/>
            </a:pPr>
            <a:r>
              <a:rPr lang="en-US" sz="1500" dirty="0">
                <a:solidFill>
                  <a:srgbClr val="404155"/>
                </a:solidFill>
                <a:latin typeface="Alexandria" pitchFamily="34" charset="0"/>
                <a:ea typeface="Alexandria" pitchFamily="34" charset="-122"/>
                <a:cs typeface="Alexandria" pitchFamily="34" charset="-120"/>
              </a:rPr>
              <a:t>Accuracy Improvement</a:t>
            </a:r>
            <a:endParaRPr lang="en-US" sz="1500" dirty="0"/>
          </a:p>
        </p:txBody>
      </p:sp>
      <p:sp>
        <p:nvSpPr>
          <p:cNvPr id="13" name="Text 11"/>
          <p:cNvSpPr/>
          <p:nvPr/>
        </p:nvSpPr>
        <p:spPr>
          <a:xfrm>
            <a:off x="9761101" y="3225284"/>
            <a:ext cx="3916918" cy="755809"/>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Longer context windows enable more accurate document-based answers since the model can reference the full source material.</a:t>
            </a:r>
            <a:endParaRPr lang="en-US" sz="1200" dirty="0"/>
          </a:p>
        </p:txBody>
      </p:sp>
      <p:sp>
        <p:nvSpPr>
          <p:cNvPr id="14" name="Text 12"/>
          <p:cNvSpPr/>
          <p:nvPr/>
        </p:nvSpPr>
        <p:spPr>
          <a:xfrm>
            <a:off x="787241" y="4382214"/>
            <a:ext cx="4023836" cy="393621"/>
          </a:xfrm>
          <a:prstGeom prst="rect">
            <a:avLst/>
          </a:prstGeom>
          <a:noFill/>
          <a:ln/>
        </p:spPr>
        <p:txBody>
          <a:bodyPr wrap="none" lIns="0" tIns="0" rIns="0" bIns="0" rtlCol="0" anchor="t"/>
          <a:lstStyle/>
          <a:p>
            <a:pPr algn="l" indent="0" marL="0">
              <a:lnSpc>
                <a:spcPts val="3050"/>
              </a:lnSpc>
              <a:buNone/>
            </a:pPr>
            <a:r>
              <a:rPr lang="en-US" sz="2450" dirty="0">
                <a:solidFill>
                  <a:srgbClr val="1B1B27"/>
                </a:solidFill>
                <a:latin typeface="Alexandria" pitchFamily="34" charset="0"/>
                <a:ea typeface="Alexandria" pitchFamily="34" charset="-122"/>
                <a:cs typeface="Alexandria" pitchFamily="34" charset="-120"/>
              </a:rPr>
              <a:t>Context Length Examples</a:t>
            </a:r>
            <a:endParaRPr lang="en-US" sz="2450" dirty="0"/>
          </a:p>
        </p:txBody>
      </p:sp>
      <p:sp>
        <p:nvSpPr>
          <p:cNvPr id="15" name="Text 13"/>
          <p:cNvSpPr/>
          <p:nvPr/>
        </p:nvSpPr>
        <p:spPr>
          <a:xfrm>
            <a:off x="787241" y="5090636"/>
            <a:ext cx="4220766" cy="519589"/>
          </a:xfrm>
          <a:prstGeom prst="rect">
            <a:avLst/>
          </a:prstGeom>
          <a:noFill/>
          <a:ln/>
        </p:spPr>
        <p:txBody>
          <a:bodyPr wrap="none" lIns="0" tIns="0" rIns="0" bIns="0" rtlCol="0" anchor="t"/>
          <a:lstStyle/>
          <a:p>
            <a:pPr algn="ctr" indent="0" marL="0">
              <a:lnSpc>
                <a:spcPts val="4050"/>
              </a:lnSpc>
              <a:buNone/>
            </a:pPr>
            <a:r>
              <a:rPr lang="en-US" sz="4050" dirty="0">
                <a:solidFill>
                  <a:srgbClr val="404155"/>
                </a:solidFill>
                <a:latin typeface="Alexandria" pitchFamily="34" charset="0"/>
                <a:ea typeface="Alexandria" pitchFamily="34" charset="-122"/>
                <a:cs typeface="Alexandria" pitchFamily="34" charset="-120"/>
              </a:rPr>
              <a:t>32K</a:t>
            </a:r>
            <a:endParaRPr lang="en-US" sz="4050" dirty="0"/>
          </a:p>
        </p:txBody>
      </p:sp>
      <p:sp>
        <p:nvSpPr>
          <p:cNvPr id="16" name="Text 14"/>
          <p:cNvSpPr/>
          <p:nvPr/>
        </p:nvSpPr>
        <p:spPr>
          <a:xfrm>
            <a:off x="1913453" y="5806916"/>
            <a:ext cx="1968341" cy="245983"/>
          </a:xfrm>
          <a:prstGeom prst="rect">
            <a:avLst/>
          </a:prstGeom>
          <a:noFill/>
          <a:ln/>
        </p:spPr>
        <p:txBody>
          <a:bodyPr wrap="none" lIns="0" tIns="0" rIns="0" bIns="0" rtlCol="0" anchor="t"/>
          <a:lstStyle/>
          <a:p>
            <a:pPr algn="ctr" indent="0" marL="0">
              <a:lnSpc>
                <a:spcPts val="1900"/>
              </a:lnSpc>
              <a:buNone/>
            </a:pPr>
            <a:r>
              <a:rPr lang="en-US" sz="1500" dirty="0">
                <a:solidFill>
                  <a:srgbClr val="404155"/>
                </a:solidFill>
                <a:latin typeface="Alexandria" pitchFamily="34" charset="0"/>
                <a:ea typeface="Alexandria" pitchFamily="34" charset="-122"/>
                <a:cs typeface="Alexandria" pitchFamily="34" charset="-120"/>
              </a:rPr>
              <a:t>Standard Chat</a:t>
            </a:r>
            <a:endParaRPr lang="en-US" sz="1500" dirty="0"/>
          </a:p>
        </p:txBody>
      </p:sp>
      <p:sp>
        <p:nvSpPr>
          <p:cNvPr id="17" name="Text 15"/>
          <p:cNvSpPr/>
          <p:nvPr/>
        </p:nvSpPr>
        <p:spPr>
          <a:xfrm>
            <a:off x="787241" y="6147316"/>
            <a:ext cx="4220766" cy="503873"/>
          </a:xfrm>
          <a:prstGeom prst="rect">
            <a:avLst/>
          </a:prstGeom>
          <a:noFill/>
          <a:ln/>
        </p:spPr>
        <p:txBody>
          <a:bodyPr wrap="square" lIns="0" tIns="0" rIns="0" bIns="0" rtlCol="0" anchor="t"/>
          <a:lstStyle/>
          <a:p>
            <a:pPr algn="ctr" indent="0" marL="0">
              <a:lnSpc>
                <a:spcPts val="1950"/>
              </a:lnSpc>
              <a:buNone/>
            </a:pPr>
            <a:r>
              <a:rPr lang="en-US" sz="1200" dirty="0">
                <a:solidFill>
                  <a:srgbClr val="404155"/>
                </a:solidFill>
                <a:latin typeface="Nobile" pitchFamily="34" charset="0"/>
                <a:ea typeface="Nobile" pitchFamily="34" charset="-122"/>
                <a:cs typeface="Nobile" pitchFamily="34" charset="-120"/>
              </a:rPr>
              <a:t>Good for typical conversations and short document analysis</a:t>
            </a:r>
            <a:endParaRPr lang="en-US" sz="1200" dirty="0"/>
          </a:p>
        </p:txBody>
      </p:sp>
      <p:sp>
        <p:nvSpPr>
          <p:cNvPr id="18" name="Text 16"/>
          <p:cNvSpPr/>
          <p:nvPr/>
        </p:nvSpPr>
        <p:spPr>
          <a:xfrm>
            <a:off x="5204817" y="5090636"/>
            <a:ext cx="4220766" cy="519589"/>
          </a:xfrm>
          <a:prstGeom prst="rect">
            <a:avLst/>
          </a:prstGeom>
          <a:noFill/>
          <a:ln/>
        </p:spPr>
        <p:txBody>
          <a:bodyPr wrap="none" lIns="0" tIns="0" rIns="0" bIns="0" rtlCol="0" anchor="t"/>
          <a:lstStyle/>
          <a:p>
            <a:pPr algn="ctr" indent="0" marL="0">
              <a:lnSpc>
                <a:spcPts val="4050"/>
              </a:lnSpc>
              <a:buNone/>
            </a:pPr>
            <a:r>
              <a:rPr lang="en-US" sz="4050" dirty="0">
                <a:solidFill>
                  <a:srgbClr val="404155"/>
                </a:solidFill>
                <a:latin typeface="Alexandria" pitchFamily="34" charset="0"/>
                <a:ea typeface="Alexandria" pitchFamily="34" charset="-122"/>
                <a:cs typeface="Alexandria" pitchFamily="34" charset="-120"/>
              </a:rPr>
              <a:t>200K</a:t>
            </a:r>
            <a:endParaRPr lang="en-US" sz="4050" dirty="0"/>
          </a:p>
        </p:txBody>
      </p:sp>
      <p:sp>
        <p:nvSpPr>
          <p:cNvPr id="19" name="Text 17"/>
          <p:cNvSpPr/>
          <p:nvPr/>
        </p:nvSpPr>
        <p:spPr>
          <a:xfrm>
            <a:off x="6331029" y="5806916"/>
            <a:ext cx="1968341" cy="245983"/>
          </a:xfrm>
          <a:prstGeom prst="rect">
            <a:avLst/>
          </a:prstGeom>
          <a:noFill/>
          <a:ln/>
        </p:spPr>
        <p:txBody>
          <a:bodyPr wrap="none" lIns="0" tIns="0" rIns="0" bIns="0" rtlCol="0" anchor="t"/>
          <a:lstStyle/>
          <a:p>
            <a:pPr algn="ctr" indent="0" marL="0">
              <a:lnSpc>
                <a:spcPts val="1900"/>
              </a:lnSpc>
              <a:buNone/>
            </a:pPr>
            <a:r>
              <a:rPr lang="en-US" sz="1500" dirty="0">
                <a:solidFill>
                  <a:srgbClr val="404155"/>
                </a:solidFill>
                <a:latin typeface="Alexandria" pitchFamily="34" charset="0"/>
                <a:ea typeface="Alexandria" pitchFamily="34" charset="-122"/>
                <a:cs typeface="Alexandria" pitchFamily="34" charset="-120"/>
              </a:rPr>
              <a:t>Research Papers</a:t>
            </a:r>
            <a:endParaRPr lang="en-US" sz="1500" dirty="0"/>
          </a:p>
        </p:txBody>
      </p:sp>
      <p:sp>
        <p:nvSpPr>
          <p:cNvPr id="20" name="Text 18"/>
          <p:cNvSpPr/>
          <p:nvPr/>
        </p:nvSpPr>
        <p:spPr>
          <a:xfrm>
            <a:off x="5204817" y="6147316"/>
            <a:ext cx="4220766" cy="503873"/>
          </a:xfrm>
          <a:prstGeom prst="rect">
            <a:avLst/>
          </a:prstGeom>
          <a:noFill/>
          <a:ln/>
        </p:spPr>
        <p:txBody>
          <a:bodyPr wrap="square" lIns="0" tIns="0" rIns="0" bIns="0" rtlCol="0" anchor="t"/>
          <a:lstStyle/>
          <a:p>
            <a:pPr algn="ctr" indent="0" marL="0">
              <a:lnSpc>
                <a:spcPts val="1950"/>
              </a:lnSpc>
              <a:buNone/>
            </a:pPr>
            <a:r>
              <a:rPr lang="en-US" sz="1200" dirty="0">
                <a:solidFill>
                  <a:srgbClr val="404155"/>
                </a:solidFill>
                <a:latin typeface="Nobile" pitchFamily="34" charset="0"/>
                <a:ea typeface="Nobile" pitchFamily="34" charset="-122"/>
                <a:cs typeface="Nobile" pitchFamily="34" charset="-120"/>
              </a:rPr>
              <a:t>Handle academic papers, technical documentation, long reports</a:t>
            </a:r>
            <a:endParaRPr lang="en-US" sz="1200" dirty="0"/>
          </a:p>
        </p:txBody>
      </p:sp>
      <p:sp>
        <p:nvSpPr>
          <p:cNvPr id="21" name="Text 19"/>
          <p:cNvSpPr/>
          <p:nvPr/>
        </p:nvSpPr>
        <p:spPr>
          <a:xfrm>
            <a:off x="9622393" y="5090636"/>
            <a:ext cx="4220766" cy="519589"/>
          </a:xfrm>
          <a:prstGeom prst="rect">
            <a:avLst/>
          </a:prstGeom>
          <a:noFill/>
          <a:ln/>
        </p:spPr>
        <p:txBody>
          <a:bodyPr wrap="none" lIns="0" tIns="0" rIns="0" bIns="0" rtlCol="0" anchor="t"/>
          <a:lstStyle/>
          <a:p>
            <a:pPr algn="ctr" indent="0" marL="0">
              <a:lnSpc>
                <a:spcPts val="4050"/>
              </a:lnSpc>
              <a:buNone/>
            </a:pPr>
            <a:r>
              <a:rPr lang="en-US" sz="4050" dirty="0">
                <a:solidFill>
                  <a:srgbClr val="404155"/>
                </a:solidFill>
                <a:latin typeface="Alexandria" pitchFamily="34" charset="0"/>
                <a:ea typeface="Alexandria" pitchFamily="34" charset="-122"/>
                <a:cs typeface="Alexandria" pitchFamily="34" charset="-120"/>
              </a:rPr>
              <a:t>1M</a:t>
            </a:r>
            <a:endParaRPr lang="en-US" sz="4050" dirty="0"/>
          </a:p>
        </p:txBody>
      </p:sp>
      <p:sp>
        <p:nvSpPr>
          <p:cNvPr id="22" name="Text 20"/>
          <p:cNvSpPr/>
          <p:nvPr/>
        </p:nvSpPr>
        <p:spPr>
          <a:xfrm>
            <a:off x="10748605" y="5806916"/>
            <a:ext cx="1968341" cy="245983"/>
          </a:xfrm>
          <a:prstGeom prst="rect">
            <a:avLst/>
          </a:prstGeom>
          <a:noFill/>
          <a:ln/>
        </p:spPr>
        <p:txBody>
          <a:bodyPr wrap="none" lIns="0" tIns="0" rIns="0" bIns="0" rtlCol="0" anchor="t"/>
          <a:lstStyle/>
          <a:p>
            <a:pPr algn="ctr" indent="0" marL="0">
              <a:lnSpc>
                <a:spcPts val="1900"/>
              </a:lnSpc>
              <a:buNone/>
            </a:pPr>
            <a:r>
              <a:rPr lang="en-US" sz="1500" dirty="0">
                <a:solidFill>
                  <a:srgbClr val="404155"/>
                </a:solidFill>
                <a:latin typeface="Alexandria" pitchFamily="34" charset="0"/>
                <a:ea typeface="Alexandria" pitchFamily="34" charset="-122"/>
                <a:cs typeface="Alexandria" pitchFamily="34" charset="-120"/>
              </a:rPr>
              <a:t>Full Books</a:t>
            </a:r>
            <a:endParaRPr lang="en-US" sz="1500" dirty="0"/>
          </a:p>
        </p:txBody>
      </p:sp>
      <p:sp>
        <p:nvSpPr>
          <p:cNvPr id="23" name="Text 21"/>
          <p:cNvSpPr/>
          <p:nvPr/>
        </p:nvSpPr>
        <p:spPr>
          <a:xfrm>
            <a:off x="9622393" y="6147316"/>
            <a:ext cx="4220766" cy="503873"/>
          </a:xfrm>
          <a:prstGeom prst="rect">
            <a:avLst/>
          </a:prstGeom>
          <a:noFill/>
          <a:ln/>
        </p:spPr>
        <p:txBody>
          <a:bodyPr wrap="square" lIns="0" tIns="0" rIns="0" bIns="0" rtlCol="0" anchor="t"/>
          <a:lstStyle/>
          <a:p>
            <a:pPr algn="ctr" indent="0" marL="0">
              <a:lnSpc>
                <a:spcPts val="1950"/>
              </a:lnSpc>
              <a:buNone/>
            </a:pPr>
            <a:r>
              <a:rPr lang="en-US" sz="1200" dirty="0">
                <a:solidFill>
                  <a:srgbClr val="404155"/>
                </a:solidFill>
                <a:latin typeface="Nobile" pitchFamily="34" charset="0"/>
                <a:ea typeface="Nobile" pitchFamily="34" charset="-122"/>
                <a:cs typeface="Nobile" pitchFamily="34" charset="-120"/>
              </a:rPr>
              <a:t>Claude 3.5 Sonnet — process entire books, codebases, or massive datasets</a:t>
            </a:r>
            <a:endParaRPr lang="en-US" sz="1200" dirty="0"/>
          </a:p>
        </p:txBody>
      </p:sp>
      <p:sp>
        <p:nvSpPr>
          <p:cNvPr id="24" name="Text 22"/>
          <p:cNvSpPr/>
          <p:nvPr/>
        </p:nvSpPr>
        <p:spPr>
          <a:xfrm>
            <a:off x="1023342" y="7005280"/>
            <a:ext cx="12819817" cy="503873"/>
          </a:xfrm>
          <a:prstGeom prst="rect">
            <a:avLst/>
          </a:prstGeom>
          <a:noFill/>
          <a:ln/>
        </p:spPr>
        <p:txBody>
          <a:bodyPr wrap="square" lIns="0" tIns="0" rIns="0" bIns="0" rtlCol="0" anchor="t"/>
          <a:lstStyle/>
          <a:p>
            <a:pPr algn="l" indent="0" marL="0">
              <a:lnSpc>
                <a:spcPts val="1950"/>
              </a:lnSpc>
              <a:buNone/>
            </a:pPr>
            <a:r>
              <a:rPr lang="en-US" sz="1200" b="1" dirty="0">
                <a:solidFill>
                  <a:srgbClr val="404155"/>
                </a:solidFill>
                <a:latin typeface="Nobile" pitchFamily="34" charset="0"/>
                <a:ea typeface="Nobile" pitchFamily="34" charset="-122"/>
                <a:cs typeface="Nobile" pitchFamily="34" charset="-120"/>
              </a:rPr>
              <a:t>Pro Tip:</a:t>
            </a:r>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 Longer context doesn't always mean better results. Sometimes focused, relevant context with good prompt engineering outperforms simply dumping everything into a large context window.</a:t>
            </a:r>
            <a:endParaRPr lang="en-US" sz="1200" dirty="0"/>
          </a:p>
        </p:txBody>
      </p:sp>
      <p:sp>
        <p:nvSpPr>
          <p:cNvPr id="25" name="Shape 23"/>
          <p:cNvSpPr/>
          <p:nvPr/>
        </p:nvSpPr>
        <p:spPr>
          <a:xfrm>
            <a:off x="787241" y="6828234"/>
            <a:ext cx="22860" cy="857964"/>
          </a:xfrm>
          <a:prstGeom prst="rect">
            <a:avLst/>
          </a:prstGeom>
          <a:solidFill>
            <a:srgbClr val="1B54DA"/>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88896"/>
            <a:ext cx="9909810" cy="527090"/>
          </a:xfrm>
          <a:prstGeom prst="rect">
            <a:avLst/>
          </a:prstGeom>
          <a:noFill/>
          <a:ln/>
        </p:spPr>
        <p:txBody>
          <a:bodyPr wrap="none" lIns="0" tIns="0" rIns="0" bIns="0" rtlCol="0" anchor="t"/>
          <a:lstStyle/>
          <a:p>
            <a:pPr algn="l" indent="0" marL="0">
              <a:lnSpc>
                <a:spcPts val="4150"/>
              </a:lnSpc>
              <a:buNone/>
            </a:pPr>
            <a:r>
              <a:rPr lang="en-US" sz="3300" dirty="0">
                <a:solidFill>
                  <a:srgbClr val="1B1B27"/>
                </a:solidFill>
                <a:latin typeface="Alexandria" pitchFamily="34" charset="0"/>
                <a:ea typeface="Alexandria" pitchFamily="34" charset="-122"/>
                <a:cs typeface="Alexandria" pitchFamily="34" charset="-120"/>
              </a:rPr>
              <a:t>Temperature &amp; Top-P: Fine-Tuning LLM Outputs</a:t>
            </a:r>
            <a:endParaRPr lang="en-US" sz="3300" dirty="0"/>
          </a:p>
        </p:txBody>
      </p:sp>
      <p:sp>
        <p:nvSpPr>
          <p:cNvPr id="3" name="Text 1"/>
          <p:cNvSpPr/>
          <p:nvPr/>
        </p:nvSpPr>
        <p:spPr>
          <a:xfrm>
            <a:off x="793790" y="1553289"/>
            <a:ext cx="13042821" cy="53982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These two parameters are your primary controls for influencing the predictability and creativity of an LLM's responses. Mastering them is key to getting the desired output for any task.</a:t>
            </a:r>
            <a:endParaRPr lang="en-US" sz="1300" dirty="0"/>
          </a:p>
        </p:txBody>
      </p:sp>
      <p:sp>
        <p:nvSpPr>
          <p:cNvPr id="4" name="Text 2"/>
          <p:cNvSpPr/>
          <p:nvPr/>
        </p:nvSpPr>
        <p:spPr>
          <a:xfrm>
            <a:off x="793790" y="2451497"/>
            <a:ext cx="5248870" cy="421719"/>
          </a:xfrm>
          <a:prstGeom prst="rect">
            <a:avLst/>
          </a:prstGeom>
          <a:noFill/>
          <a:ln/>
        </p:spPr>
        <p:txBody>
          <a:bodyPr wrap="none" lIns="0" tIns="0" rIns="0" bIns="0" rtlCol="0" anchor="t"/>
          <a:lstStyle/>
          <a:p>
            <a:pPr algn="l" indent="0" marL="0">
              <a:lnSpc>
                <a:spcPts val="3300"/>
              </a:lnSpc>
              <a:buNone/>
            </a:pPr>
            <a:r>
              <a:rPr lang="en-US" sz="2650" dirty="0">
                <a:solidFill>
                  <a:srgbClr val="1B1B27"/>
                </a:solidFill>
                <a:latin typeface="Alexandria" pitchFamily="34" charset="0"/>
                <a:ea typeface="Alexandria" pitchFamily="34" charset="-122"/>
                <a:cs typeface="Alexandria" pitchFamily="34" charset="-120"/>
              </a:rPr>
              <a:t>Temperature: Creativity Control</a:t>
            </a:r>
            <a:endParaRPr lang="en-US" sz="2650" dirty="0"/>
          </a:p>
        </p:txBody>
      </p:sp>
      <p:sp>
        <p:nvSpPr>
          <p:cNvPr id="5" name="Text 3"/>
          <p:cNvSpPr/>
          <p:nvPr/>
        </p:nvSpPr>
        <p:spPr>
          <a:xfrm>
            <a:off x="793790" y="3041809"/>
            <a:ext cx="6315670" cy="809744"/>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This parameter dictates the randomness of the model's next token prediction. Higher values lead to more diverse and imaginative text, while lower values produce more focused and deterministic responses.</a:t>
            </a:r>
            <a:endParaRPr lang="en-US" sz="1300" dirty="0"/>
          </a:p>
        </p:txBody>
      </p:sp>
      <p:sp>
        <p:nvSpPr>
          <p:cNvPr id="6" name="Text 4"/>
          <p:cNvSpPr/>
          <p:nvPr/>
        </p:nvSpPr>
        <p:spPr>
          <a:xfrm>
            <a:off x="793790" y="4003358"/>
            <a:ext cx="6315670" cy="539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404155"/>
                </a:solidFill>
                <a:latin typeface="Nobile" pitchFamily="34" charset="0"/>
                <a:ea typeface="Nobile" pitchFamily="34" charset="-122"/>
                <a:cs typeface="Nobile" pitchFamily="34" charset="-120"/>
              </a:rPr>
              <a:t>Lower Temperature:</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Factual, structured, precise outputs (e.g., technical writing, data extraction).</a:t>
            </a:r>
            <a:endParaRPr lang="en-US" sz="1300" dirty="0"/>
          </a:p>
        </p:txBody>
      </p:sp>
      <p:sp>
        <p:nvSpPr>
          <p:cNvPr id="7" name="Text 5"/>
          <p:cNvSpPr/>
          <p:nvPr/>
        </p:nvSpPr>
        <p:spPr>
          <a:xfrm>
            <a:off x="793790" y="4602123"/>
            <a:ext cx="6315670" cy="539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404155"/>
                </a:solidFill>
                <a:latin typeface="Nobile" pitchFamily="34" charset="0"/>
                <a:ea typeface="Nobile" pitchFamily="34" charset="-122"/>
                <a:cs typeface="Nobile" pitchFamily="34" charset="-120"/>
              </a:rPr>
              <a:t>Higher Temperature:</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More creative, varied, and exploratory outputs (e.g., brainstorming, story generation).</a:t>
            </a:r>
            <a:endParaRPr lang="en-US" sz="1300" dirty="0"/>
          </a:p>
        </p:txBody>
      </p:sp>
      <p:sp>
        <p:nvSpPr>
          <p:cNvPr id="8" name="Shape 6"/>
          <p:cNvSpPr/>
          <p:nvPr/>
        </p:nvSpPr>
        <p:spPr>
          <a:xfrm>
            <a:off x="793790" y="5331738"/>
            <a:ext cx="6315670" cy="716756"/>
          </a:xfrm>
          <a:prstGeom prst="roundRect">
            <a:avLst>
              <a:gd name="adj" fmla="val 9886"/>
            </a:avLst>
          </a:prstGeom>
          <a:solidFill>
            <a:srgbClr val="BBCDF7"/>
          </a:solidFill>
          <a:ln/>
        </p:spPr>
      </p:sp>
      <p:pic>
        <p:nvPicPr>
          <p:cNvPr id="9" name="Image 0" descr="preencoded.png">    </p:cNvPr>
          <p:cNvPicPr>
            <a:picLocks noChangeAspect="1"/>
          </p:cNvPicPr>
          <p:nvPr/>
        </p:nvPicPr>
        <p:blipFill>
          <a:blip r:embed="rId1"/>
          <a:stretch>
            <a:fillRect/>
          </a:stretch>
        </p:blipFill>
        <p:spPr>
          <a:xfrm>
            <a:off x="962382" y="5577840"/>
            <a:ext cx="210860" cy="168593"/>
          </a:xfrm>
          <a:prstGeom prst="rect">
            <a:avLst/>
          </a:prstGeom>
        </p:spPr>
      </p:pic>
      <p:sp>
        <p:nvSpPr>
          <p:cNvPr id="10" name="Text 7"/>
          <p:cNvSpPr/>
          <p:nvPr/>
        </p:nvSpPr>
        <p:spPr>
          <a:xfrm>
            <a:off x="1341834" y="5542478"/>
            <a:ext cx="5599033" cy="269915"/>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Nobile" pitchFamily="34" charset="0"/>
                <a:ea typeface="Nobile" pitchFamily="34" charset="-122"/>
                <a:cs typeface="Nobile" pitchFamily="34" charset="-120"/>
              </a:rPr>
              <a:t>Use </a:t>
            </a:r>
            <a:pPr algn="l" indent="0" marL="0">
              <a:lnSpc>
                <a:spcPts val="2100"/>
              </a:lnSpc>
              <a:buNone/>
            </a:pPr>
            <a:r>
              <a:rPr lang="en-US" sz="1300" b="1" dirty="0">
                <a:solidFill>
                  <a:srgbClr val="000000"/>
                </a:solidFill>
                <a:latin typeface="Nobile" pitchFamily="34" charset="0"/>
                <a:ea typeface="Nobile" pitchFamily="34" charset="-122"/>
                <a:cs typeface="Nobile" pitchFamily="34" charset="-120"/>
              </a:rPr>
              <a:t>low</a:t>
            </a:r>
            <a:pPr algn="l" indent="0" marL="0">
              <a:lnSpc>
                <a:spcPts val="2100"/>
              </a:lnSpc>
              <a:buNone/>
            </a:pPr>
            <a:r>
              <a:rPr lang="en-US" sz="1300" dirty="0">
                <a:solidFill>
                  <a:srgbClr val="000000"/>
                </a:solidFill>
                <a:latin typeface="Nobile" pitchFamily="34" charset="0"/>
                <a:ea typeface="Nobile" pitchFamily="34" charset="-122"/>
                <a:cs typeface="Nobile" pitchFamily="34" charset="-120"/>
              </a:rPr>
              <a:t> for technical tasks and </a:t>
            </a:r>
            <a:pPr algn="l" indent="0" marL="0">
              <a:lnSpc>
                <a:spcPts val="2100"/>
              </a:lnSpc>
              <a:buNone/>
            </a:pPr>
            <a:r>
              <a:rPr lang="en-US" sz="1300" b="1" dirty="0">
                <a:solidFill>
                  <a:srgbClr val="000000"/>
                </a:solidFill>
                <a:latin typeface="Nobile" pitchFamily="34" charset="0"/>
                <a:ea typeface="Nobile" pitchFamily="34" charset="-122"/>
                <a:cs typeface="Nobile" pitchFamily="34" charset="-120"/>
              </a:rPr>
              <a:t>high</a:t>
            </a:r>
            <a:pPr algn="l" indent="0" marL="0">
              <a:lnSpc>
                <a:spcPts val="2100"/>
              </a:lnSpc>
              <a:buNone/>
            </a:pPr>
            <a:r>
              <a:rPr lang="en-US" sz="1300" dirty="0">
                <a:solidFill>
                  <a:srgbClr val="000000"/>
                </a:solidFill>
                <a:latin typeface="Nobile" pitchFamily="34" charset="0"/>
                <a:ea typeface="Nobile" pitchFamily="34" charset="-122"/>
                <a:cs typeface="Nobile" pitchFamily="34" charset="-120"/>
              </a:rPr>
              <a:t> for creative tasks.</a:t>
            </a:r>
            <a:endParaRPr lang="en-US" sz="1300" dirty="0"/>
          </a:p>
        </p:txBody>
      </p:sp>
      <p:sp>
        <p:nvSpPr>
          <p:cNvPr id="11" name="Text 8"/>
          <p:cNvSpPr/>
          <p:nvPr/>
        </p:nvSpPr>
        <p:spPr>
          <a:xfrm>
            <a:off x="7528560" y="2451497"/>
            <a:ext cx="5334119" cy="421719"/>
          </a:xfrm>
          <a:prstGeom prst="rect">
            <a:avLst/>
          </a:prstGeom>
          <a:noFill/>
          <a:ln/>
        </p:spPr>
        <p:txBody>
          <a:bodyPr wrap="none" lIns="0" tIns="0" rIns="0" bIns="0" rtlCol="0" anchor="t"/>
          <a:lstStyle/>
          <a:p>
            <a:pPr algn="l" indent="0" marL="0">
              <a:lnSpc>
                <a:spcPts val="3300"/>
              </a:lnSpc>
              <a:buNone/>
            </a:pPr>
            <a:r>
              <a:rPr lang="en-US" sz="2650" dirty="0">
                <a:solidFill>
                  <a:srgbClr val="1B1B27"/>
                </a:solidFill>
                <a:latin typeface="Alexandria" pitchFamily="34" charset="0"/>
                <a:ea typeface="Alexandria" pitchFamily="34" charset="-122"/>
                <a:cs typeface="Alexandria" pitchFamily="34" charset="-120"/>
              </a:rPr>
              <a:t>Top-P: Response Variety Control</a:t>
            </a:r>
            <a:endParaRPr lang="en-US" sz="2650" dirty="0"/>
          </a:p>
        </p:txBody>
      </p:sp>
      <p:sp>
        <p:nvSpPr>
          <p:cNvPr id="12" name="Text 9"/>
          <p:cNvSpPr/>
          <p:nvPr/>
        </p:nvSpPr>
        <p:spPr>
          <a:xfrm>
            <a:off x="7528560" y="3041809"/>
            <a:ext cx="6315670" cy="809744"/>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Top-P (or nucleus sampling) focuses on a subset of the most probable tokens for the next word. It allows for more focused, yet still somewhat varied, generation compared to purely random sampling.</a:t>
            </a:r>
            <a:endParaRPr lang="en-US" sz="1300" dirty="0"/>
          </a:p>
        </p:txBody>
      </p:sp>
      <p:sp>
        <p:nvSpPr>
          <p:cNvPr id="13" name="Text 10"/>
          <p:cNvSpPr/>
          <p:nvPr/>
        </p:nvSpPr>
        <p:spPr>
          <a:xfrm>
            <a:off x="7528560" y="4003358"/>
            <a:ext cx="6315670" cy="539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404155"/>
                </a:solidFill>
                <a:latin typeface="Nobile" pitchFamily="34" charset="0"/>
                <a:ea typeface="Nobile" pitchFamily="34" charset="-122"/>
                <a:cs typeface="Nobile" pitchFamily="34" charset="-120"/>
              </a:rPr>
              <a:t>Low Top-P:</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Safer, predictable outputs, sticking to the most probable next words.</a:t>
            </a:r>
            <a:endParaRPr lang="en-US" sz="1300" dirty="0"/>
          </a:p>
        </p:txBody>
      </p:sp>
      <p:sp>
        <p:nvSpPr>
          <p:cNvPr id="14" name="Text 11"/>
          <p:cNvSpPr/>
          <p:nvPr/>
        </p:nvSpPr>
        <p:spPr>
          <a:xfrm>
            <a:off x="7528560" y="4602123"/>
            <a:ext cx="6315670" cy="539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404155"/>
                </a:solidFill>
                <a:latin typeface="Nobile" pitchFamily="34" charset="0"/>
                <a:ea typeface="Nobile" pitchFamily="34" charset="-122"/>
                <a:cs typeface="Nobile" pitchFamily="34" charset="-120"/>
              </a:rPr>
              <a:t>High Top-P:</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More diverse, exploratory responses, considering a wider range of probable tokens.</a:t>
            </a:r>
            <a:endParaRPr lang="en-US" sz="1300" dirty="0"/>
          </a:p>
        </p:txBody>
      </p:sp>
      <p:sp>
        <p:nvSpPr>
          <p:cNvPr id="15" name="Shape 12"/>
          <p:cNvSpPr/>
          <p:nvPr/>
        </p:nvSpPr>
        <p:spPr>
          <a:xfrm>
            <a:off x="7528560" y="5331738"/>
            <a:ext cx="6315670" cy="986671"/>
          </a:xfrm>
          <a:prstGeom prst="roundRect">
            <a:avLst>
              <a:gd name="adj" fmla="val 7181"/>
            </a:avLst>
          </a:prstGeom>
          <a:solidFill>
            <a:srgbClr val="BBCDF7"/>
          </a:solidFill>
          <a:ln/>
        </p:spPr>
      </p:sp>
      <p:pic>
        <p:nvPicPr>
          <p:cNvPr id="16" name="Image 1" descr="preencoded.png">    </p:cNvPr>
          <p:cNvPicPr>
            <a:picLocks noChangeAspect="1"/>
          </p:cNvPicPr>
          <p:nvPr/>
        </p:nvPicPr>
        <p:blipFill>
          <a:blip r:embed="rId2"/>
          <a:stretch>
            <a:fillRect/>
          </a:stretch>
        </p:blipFill>
        <p:spPr>
          <a:xfrm>
            <a:off x="7697153" y="5577840"/>
            <a:ext cx="210860" cy="168593"/>
          </a:xfrm>
          <a:prstGeom prst="rect">
            <a:avLst/>
          </a:prstGeom>
        </p:spPr>
      </p:pic>
      <p:sp>
        <p:nvSpPr>
          <p:cNvPr id="17" name="Text 13"/>
          <p:cNvSpPr/>
          <p:nvPr/>
        </p:nvSpPr>
        <p:spPr>
          <a:xfrm>
            <a:off x="8076605" y="5542478"/>
            <a:ext cx="5599033" cy="539829"/>
          </a:xfrm>
          <a:prstGeom prst="rect">
            <a:avLst/>
          </a:prstGeom>
          <a:noFill/>
          <a:ln/>
        </p:spPr>
        <p:txBody>
          <a:bodyPr wrap="square" lIns="0" tIns="0" rIns="0" bIns="0" rtlCol="0" anchor="t"/>
          <a:lstStyle/>
          <a:p>
            <a:pPr algn="l" indent="0" marL="0">
              <a:lnSpc>
                <a:spcPts val="2100"/>
              </a:lnSpc>
              <a:buNone/>
            </a:pPr>
            <a:r>
              <a:rPr lang="en-US" sz="1300" dirty="0">
                <a:solidFill>
                  <a:srgbClr val="000000"/>
                </a:solidFill>
                <a:latin typeface="Nobile" pitchFamily="34" charset="0"/>
                <a:ea typeface="Nobile" pitchFamily="34" charset="-122"/>
                <a:cs typeface="Nobile" pitchFamily="34" charset="-120"/>
              </a:rPr>
              <a:t>Often used in conjunction with Temperature for nuanced control over output diversity.</a:t>
            </a:r>
            <a:endParaRPr lang="en-US" sz="1300" dirty="0"/>
          </a:p>
        </p:txBody>
      </p:sp>
      <p:sp>
        <p:nvSpPr>
          <p:cNvPr id="18" name="Shape 14"/>
          <p:cNvSpPr/>
          <p:nvPr/>
        </p:nvSpPr>
        <p:spPr>
          <a:xfrm>
            <a:off x="793790" y="6782304"/>
            <a:ext cx="13042821" cy="28694"/>
          </a:xfrm>
          <a:prstGeom prst="rect">
            <a:avLst/>
          </a:prstGeom>
          <a:solidFill>
            <a:srgbClr val="404155">
              <a:alpha val="50000"/>
            </a:srgbClr>
          </a:solidFill>
          <a:ln/>
        </p:spPr>
      </p:sp>
      <p:sp>
        <p:nvSpPr>
          <p:cNvPr id="19" name="Text 15"/>
          <p:cNvSpPr/>
          <p:nvPr/>
        </p:nvSpPr>
        <p:spPr>
          <a:xfrm>
            <a:off x="793790" y="7000756"/>
            <a:ext cx="13042821" cy="539829"/>
          </a:xfrm>
          <a:prstGeom prst="rect">
            <a:avLst/>
          </a:prstGeom>
          <a:noFill/>
          <a:ln/>
        </p:spPr>
        <p:txBody>
          <a:bodyPr wrap="square" lIns="0" tIns="0" rIns="0" bIns="0" rtlCol="0" anchor="t"/>
          <a:lstStyle/>
          <a:p>
            <a:pPr algn="l" indent="0" marL="0">
              <a:lnSpc>
                <a:spcPts val="2100"/>
              </a:lnSpc>
              <a:buNone/>
            </a:pPr>
            <a:r>
              <a:rPr lang="en-US" sz="1300" b="1" dirty="0">
                <a:solidFill>
                  <a:srgbClr val="404155"/>
                </a:solidFill>
                <a:latin typeface="Nobile" pitchFamily="34" charset="0"/>
                <a:ea typeface="Nobile" pitchFamily="34" charset="-122"/>
                <a:cs typeface="Nobile" pitchFamily="34" charset="-120"/>
              </a:rPr>
              <a:t>Together:</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Temperature and Top-P define how "safe or creative" the model behaves, allowing you to fine-tune its persona and output style to specific application needs.</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69639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AWS Cloud Basics</a:t>
            </a:r>
            <a:endParaRPr lang="en-US" sz="3900" dirty="0"/>
          </a:p>
        </p:txBody>
      </p:sp>
      <p:sp>
        <p:nvSpPr>
          <p:cNvPr id="3" name="Text 1"/>
          <p:cNvSpPr/>
          <p:nvPr/>
        </p:nvSpPr>
        <p:spPr>
          <a:xfrm>
            <a:off x="793790" y="171330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Generative AI applications require robust infrastructure for storage, compute, networking, and identity management. AWS provides all of these as fully managed services, simplifying development and deployment.</a:t>
            </a:r>
            <a:endParaRPr lang="en-US" sz="1550" dirty="0"/>
          </a:p>
        </p:txBody>
      </p:sp>
      <p:sp>
        <p:nvSpPr>
          <p:cNvPr id="4" name="Shape 2"/>
          <p:cNvSpPr/>
          <p:nvPr/>
        </p:nvSpPr>
        <p:spPr>
          <a:xfrm>
            <a:off x="793790" y="2571631"/>
            <a:ext cx="4215289" cy="2269927"/>
          </a:xfrm>
          <a:prstGeom prst="roundRect">
            <a:avLst>
              <a:gd name="adj" fmla="val 3672"/>
            </a:avLst>
          </a:prstGeom>
          <a:solidFill>
            <a:srgbClr val="D2DDF9"/>
          </a:solidFill>
          <a:ln w="7620">
            <a:solidFill>
              <a:srgbClr val="B8C3DF"/>
            </a:solidFill>
            <a:prstDash val="solid"/>
          </a:ln>
        </p:spPr>
      </p:sp>
      <p:sp>
        <p:nvSpPr>
          <p:cNvPr id="5" name="Shape 3"/>
          <p:cNvSpPr/>
          <p:nvPr/>
        </p:nvSpPr>
        <p:spPr>
          <a:xfrm>
            <a:off x="999768" y="2777609"/>
            <a:ext cx="595313" cy="595313"/>
          </a:xfrm>
          <a:prstGeom prst="roundRect">
            <a:avLst>
              <a:gd name="adj" fmla="val 15358451"/>
            </a:avLst>
          </a:prstGeom>
          <a:solidFill>
            <a:srgbClr val="1B54DA"/>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2941201"/>
            <a:ext cx="267891" cy="267891"/>
          </a:xfrm>
          <a:prstGeom prst="rect">
            <a:avLst/>
          </a:prstGeom>
        </p:spPr>
      </p:pic>
      <p:sp>
        <p:nvSpPr>
          <p:cNvPr id="7" name="Text 4"/>
          <p:cNvSpPr/>
          <p:nvPr/>
        </p:nvSpPr>
        <p:spPr>
          <a:xfrm>
            <a:off x="999768" y="35712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IAM</a:t>
            </a:r>
            <a:endParaRPr lang="en-US" sz="1950" dirty="0"/>
          </a:p>
        </p:txBody>
      </p:sp>
      <p:sp>
        <p:nvSpPr>
          <p:cNvPr id="8" name="Text 5"/>
          <p:cNvSpPr/>
          <p:nvPr/>
        </p:nvSpPr>
        <p:spPr>
          <a:xfrm>
            <a:off x="999768" y="4000500"/>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Defines who can securely access which resources.</a:t>
            </a:r>
            <a:endParaRPr lang="en-US" sz="1550" dirty="0"/>
          </a:p>
        </p:txBody>
      </p:sp>
      <p:sp>
        <p:nvSpPr>
          <p:cNvPr id="9" name="Shape 6"/>
          <p:cNvSpPr/>
          <p:nvPr/>
        </p:nvSpPr>
        <p:spPr>
          <a:xfrm>
            <a:off x="5207437" y="2571631"/>
            <a:ext cx="4215408" cy="2269927"/>
          </a:xfrm>
          <a:prstGeom prst="roundRect">
            <a:avLst>
              <a:gd name="adj" fmla="val 3672"/>
            </a:avLst>
          </a:prstGeom>
          <a:solidFill>
            <a:srgbClr val="D2DDF9"/>
          </a:solidFill>
          <a:ln w="7620">
            <a:solidFill>
              <a:srgbClr val="B8C3DF"/>
            </a:solidFill>
            <a:prstDash val="solid"/>
          </a:ln>
        </p:spPr>
      </p:sp>
      <p:sp>
        <p:nvSpPr>
          <p:cNvPr id="10" name="Shape 7"/>
          <p:cNvSpPr/>
          <p:nvPr/>
        </p:nvSpPr>
        <p:spPr>
          <a:xfrm>
            <a:off x="5413415" y="2777609"/>
            <a:ext cx="595313" cy="595313"/>
          </a:xfrm>
          <a:prstGeom prst="roundRect">
            <a:avLst>
              <a:gd name="adj" fmla="val 15358451"/>
            </a:avLst>
          </a:prstGeom>
          <a:solidFill>
            <a:srgbClr val="1B54DA"/>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7126" y="2941201"/>
            <a:ext cx="267891" cy="267891"/>
          </a:xfrm>
          <a:prstGeom prst="rect">
            <a:avLst/>
          </a:prstGeom>
        </p:spPr>
      </p:pic>
      <p:sp>
        <p:nvSpPr>
          <p:cNvPr id="12" name="Text 8"/>
          <p:cNvSpPr/>
          <p:nvPr/>
        </p:nvSpPr>
        <p:spPr>
          <a:xfrm>
            <a:off x="5413415" y="35712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S3</a:t>
            </a:r>
            <a:endParaRPr lang="en-US" sz="1950" dirty="0"/>
          </a:p>
        </p:txBody>
      </p:sp>
      <p:sp>
        <p:nvSpPr>
          <p:cNvPr id="13" name="Text 9"/>
          <p:cNvSpPr/>
          <p:nvPr/>
        </p:nvSpPr>
        <p:spPr>
          <a:xfrm>
            <a:off x="5413415" y="4000500"/>
            <a:ext cx="3803452"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Scalable storage for files, data lakes, and datasets.</a:t>
            </a:r>
            <a:endParaRPr lang="en-US" sz="1550" dirty="0"/>
          </a:p>
        </p:txBody>
      </p:sp>
      <p:sp>
        <p:nvSpPr>
          <p:cNvPr id="14" name="Shape 10"/>
          <p:cNvSpPr/>
          <p:nvPr/>
        </p:nvSpPr>
        <p:spPr>
          <a:xfrm>
            <a:off x="9621203" y="2571631"/>
            <a:ext cx="4215289" cy="2269927"/>
          </a:xfrm>
          <a:prstGeom prst="roundRect">
            <a:avLst>
              <a:gd name="adj" fmla="val 3672"/>
            </a:avLst>
          </a:prstGeom>
          <a:solidFill>
            <a:srgbClr val="D2DDF9"/>
          </a:solidFill>
          <a:ln w="7620">
            <a:solidFill>
              <a:srgbClr val="B8C3DF"/>
            </a:solidFill>
            <a:prstDash val="solid"/>
          </a:ln>
        </p:spPr>
      </p:sp>
      <p:sp>
        <p:nvSpPr>
          <p:cNvPr id="15" name="Shape 11"/>
          <p:cNvSpPr/>
          <p:nvPr/>
        </p:nvSpPr>
        <p:spPr>
          <a:xfrm>
            <a:off x="9827181" y="2777609"/>
            <a:ext cx="595313" cy="595313"/>
          </a:xfrm>
          <a:prstGeom prst="roundRect">
            <a:avLst>
              <a:gd name="adj" fmla="val 15358451"/>
            </a:avLst>
          </a:prstGeom>
          <a:solidFill>
            <a:srgbClr val="1B54DA"/>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892" y="2941201"/>
            <a:ext cx="267891" cy="267891"/>
          </a:xfrm>
          <a:prstGeom prst="rect">
            <a:avLst/>
          </a:prstGeom>
        </p:spPr>
      </p:pic>
      <p:sp>
        <p:nvSpPr>
          <p:cNvPr id="17" name="Text 12"/>
          <p:cNvSpPr/>
          <p:nvPr/>
        </p:nvSpPr>
        <p:spPr>
          <a:xfrm>
            <a:off x="9827181" y="35712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Lambda</a:t>
            </a:r>
            <a:endParaRPr lang="en-US" sz="1950" dirty="0"/>
          </a:p>
        </p:txBody>
      </p:sp>
      <p:sp>
        <p:nvSpPr>
          <p:cNvPr id="18" name="Text 13"/>
          <p:cNvSpPr/>
          <p:nvPr/>
        </p:nvSpPr>
        <p:spPr>
          <a:xfrm>
            <a:off x="9827181" y="4000500"/>
            <a:ext cx="3803333"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Run code without provisioning or managing servers.</a:t>
            </a:r>
            <a:endParaRPr lang="en-US" sz="1550" dirty="0"/>
          </a:p>
        </p:txBody>
      </p:sp>
      <p:sp>
        <p:nvSpPr>
          <p:cNvPr id="19" name="Shape 14"/>
          <p:cNvSpPr/>
          <p:nvPr/>
        </p:nvSpPr>
        <p:spPr>
          <a:xfrm>
            <a:off x="793790" y="5039916"/>
            <a:ext cx="6422112" cy="1952387"/>
          </a:xfrm>
          <a:prstGeom prst="roundRect">
            <a:avLst>
              <a:gd name="adj" fmla="val 4270"/>
            </a:avLst>
          </a:prstGeom>
          <a:solidFill>
            <a:srgbClr val="D2DDF9"/>
          </a:solidFill>
          <a:ln w="7620">
            <a:solidFill>
              <a:srgbClr val="B8C3DF"/>
            </a:solidFill>
            <a:prstDash val="solid"/>
          </a:ln>
        </p:spPr>
      </p:sp>
      <p:sp>
        <p:nvSpPr>
          <p:cNvPr id="20" name="Shape 15"/>
          <p:cNvSpPr/>
          <p:nvPr/>
        </p:nvSpPr>
        <p:spPr>
          <a:xfrm>
            <a:off x="999768" y="5245894"/>
            <a:ext cx="595313" cy="595313"/>
          </a:xfrm>
          <a:prstGeom prst="roundRect">
            <a:avLst>
              <a:gd name="adj" fmla="val 15358451"/>
            </a:avLst>
          </a:prstGeom>
          <a:solidFill>
            <a:srgbClr val="1B54DA"/>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479" y="5409486"/>
            <a:ext cx="267891" cy="267891"/>
          </a:xfrm>
          <a:prstGeom prst="rect">
            <a:avLst/>
          </a:prstGeom>
        </p:spPr>
      </p:pic>
      <p:sp>
        <p:nvSpPr>
          <p:cNvPr id="22" name="Text 16"/>
          <p:cNvSpPr/>
          <p:nvPr/>
        </p:nvSpPr>
        <p:spPr>
          <a:xfrm>
            <a:off x="999768" y="603956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EC2</a:t>
            </a:r>
            <a:endParaRPr lang="en-US" sz="1950" dirty="0"/>
          </a:p>
        </p:txBody>
      </p:sp>
      <p:sp>
        <p:nvSpPr>
          <p:cNvPr id="23" name="Text 17"/>
          <p:cNvSpPr/>
          <p:nvPr/>
        </p:nvSpPr>
        <p:spPr>
          <a:xfrm>
            <a:off x="999768" y="6468785"/>
            <a:ext cx="6010156"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Virtual servers for running your applications.</a:t>
            </a:r>
            <a:endParaRPr lang="en-US" sz="1550" dirty="0"/>
          </a:p>
        </p:txBody>
      </p:sp>
      <p:sp>
        <p:nvSpPr>
          <p:cNvPr id="24" name="Shape 18"/>
          <p:cNvSpPr/>
          <p:nvPr/>
        </p:nvSpPr>
        <p:spPr>
          <a:xfrm>
            <a:off x="7414260" y="5039916"/>
            <a:ext cx="6422231" cy="1952387"/>
          </a:xfrm>
          <a:prstGeom prst="roundRect">
            <a:avLst>
              <a:gd name="adj" fmla="val 4270"/>
            </a:avLst>
          </a:prstGeom>
          <a:solidFill>
            <a:srgbClr val="D2DDF9"/>
          </a:solidFill>
          <a:ln w="7620">
            <a:solidFill>
              <a:srgbClr val="B8C3DF"/>
            </a:solidFill>
            <a:prstDash val="solid"/>
          </a:ln>
        </p:spPr>
      </p:sp>
      <p:sp>
        <p:nvSpPr>
          <p:cNvPr id="25" name="Shape 19"/>
          <p:cNvSpPr/>
          <p:nvPr/>
        </p:nvSpPr>
        <p:spPr>
          <a:xfrm>
            <a:off x="7620238" y="5245894"/>
            <a:ext cx="595313" cy="595313"/>
          </a:xfrm>
          <a:prstGeom prst="roundRect">
            <a:avLst>
              <a:gd name="adj" fmla="val 15358451"/>
            </a:avLst>
          </a:prstGeom>
          <a:solidFill>
            <a:srgbClr val="1B54DA"/>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3949" y="5409486"/>
            <a:ext cx="267891" cy="267891"/>
          </a:xfrm>
          <a:prstGeom prst="rect">
            <a:avLst/>
          </a:prstGeom>
        </p:spPr>
      </p:pic>
      <p:sp>
        <p:nvSpPr>
          <p:cNvPr id="27" name="Text 20"/>
          <p:cNvSpPr/>
          <p:nvPr/>
        </p:nvSpPr>
        <p:spPr>
          <a:xfrm>
            <a:off x="7620238" y="603956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VPC</a:t>
            </a:r>
            <a:endParaRPr lang="en-US" sz="1950" dirty="0"/>
          </a:p>
        </p:txBody>
      </p:sp>
      <p:sp>
        <p:nvSpPr>
          <p:cNvPr id="28" name="Text 21"/>
          <p:cNvSpPr/>
          <p:nvPr/>
        </p:nvSpPr>
        <p:spPr>
          <a:xfrm>
            <a:off x="7620238" y="6468785"/>
            <a:ext cx="6010275"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Isolated virtual networks for cloud resources.</a:t>
            </a:r>
            <a:endParaRPr lang="en-US" sz="1550" dirty="0"/>
          </a:p>
        </p:txBody>
      </p:sp>
      <p:sp>
        <p:nvSpPr>
          <p:cNvPr id="29" name="Text 22"/>
          <p:cNvSpPr/>
          <p:nvPr/>
        </p:nvSpPr>
        <p:spPr>
          <a:xfrm>
            <a:off x="793790" y="7215545"/>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AWS Bedrock leverages this infrastructure, enabling you to build secure, scalable, and enterprise-ready GenAI applications with ease.</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407670" y="2468880"/>
            <a:ext cx="4671060" cy="3291840"/>
          </a:xfrm>
          <a:prstGeom prst="rect">
            <a:avLst/>
          </a:prstGeom>
        </p:spPr>
      </p:pic>
      <p:sp>
        <p:nvSpPr>
          <p:cNvPr id="4" name="Text 0"/>
          <p:cNvSpPr/>
          <p:nvPr/>
        </p:nvSpPr>
        <p:spPr>
          <a:xfrm>
            <a:off x="6280190" y="603885"/>
            <a:ext cx="4536519" cy="434102"/>
          </a:xfrm>
          <a:prstGeom prst="rect">
            <a:avLst/>
          </a:prstGeom>
          <a:noFill/>
          <a:ln/>
        </p:spPr>
        <p:txBody>
          <a:bodyPr wrap="none" lIns="0" tIns="0" rIns="0" bIns="0" rtlCol="0" anchor="t"/>
          <a:lstStyle/>
          <a:p>
            <a:pPr algn="l" indent="0" marL="0">
              <a:lnSpc>
                <a:spcPts val="3400"/>
              </a:lnSpc>
              <a:buNone/>
            </a:pPr>
            <a:r>
              <a:rPr lang="en-US" sz="2700" dirty="0">
                <a:solidFill>
                  <a:srgbClr val="1B1B27"/>
                </a:solidFill>
                <a:latin typeface="Alexandria" pitchFamily="34" charset="0"/>
                <a:ea typeface="Alexandria" pitchFamily="34" charset="-122"/>
                <a:cs typeface="Alexandria" pitchFamily="34" charset="-120"/>
              </a:rPr>
              <a:t>What is Amazon Bedrock?</a:t>
            </a:r>
            <a:endParaRPr lang="en-US" sz="2700" dirty="0"/>
          </a:p>
        </p:txBody>
      </p:sp>
      <p:sp>
        <p:nvSpPr>
          <p:cNvPr id="5" name="Text 1"/>
          <p:cNvSpPr/>
          <p:nvPr/>
        </p:nvSpPr>
        <p:spPr>
          <a:xfrm>
            <a:off x="6280190" y="1246346"/>
            <a:ext cx="7556421" cy="444579"/>
          </a:xfrm>
          <a:prstGeom prst="rect">
            <a:avLst/>
          </a:prstGeom>
          <a:noFill/>
          <a:ln/>
        </p:spPr>
        <p:txBody>
          <a:bodyPr wrap="squar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Amazon Bedrock is a fully managed Generative AI service that simplifies access to various top-quality Foundation Models (FMs) and Large Language Models (LLMs) through a single, unified API.</a:t>
            </a:r>
            <a:endParaRPr lang="en-US" sz="1050" dirty="0"/>
          </a:p>
        </p:txBody>
      </p:sp>
      <p:sp>
        <p:nvSpPr>
          <p:cNvPr id="6" name="Text 2"/>
          <p:cNvSpPr/>
          <p:nvPr/>
        </p:nvSpPr>
        <p:spPr>
          <a:xfrm>
            <a:off x="6280190" y="1899285"/>
            <a:ext cx="3233380" cy="347305"/>
          </a:xfrm>
          <a:prstGeom prst="rect">
            <a:avLst/>
          </a:prstGeom>
          <a:noFill/>
          <a:ln/>
        </p:spPr>
        <p:txBody>
          <a:bodyPr wrap="none" lIns="0" tIns="0" rIns="0" bIns="0" rtlCol="0" anchor="t"/>
          <a:lstStyle/>
          <a:p>
            <a:pPr algn="l" indent="0" marL="0">
              <a:lnSpc>
                <a:spcPts val="2700"/>
              </a:lnSpc>
              <a:buNone/>
            </a:pPr>
            <a:r>
              <a:rPr lang="en-US" sz="2150" dirty="0">
                <a:solidFill>
                  <a:srgbClr val="1B1B27"/>
                </a:solidFill>
                <a:latin typeface="Alexandria" pitchFamily="34" charset="0"/>
                <a:ea typeface="Alexandria" pitchFamily="34" charset="-122"/>
                <a:cs typeface="Alexandria" pitchFamily="34" charset="-120"/>
              </a:rPr>
              <a:t>What Bedrock Provides</a:t>
            </a:r>
            <a:endParaRPr lang="en-US" sz="2150" dirty="0"/>
          </a:p>
        </p:txBody>
      </p:sp>
      <p:sp>
        <p:nvSpPr>
          <p:cNvPr id="7" name="Shape 3"/>
          <p:cNvSpPr/>
          <p:nvPr/>
        </p:nvSpPr>
        <p:spPr>
          <a:xfrm>
            <a:off x="6280190" y="2454950"/>
            <a:ext cx="7556421" cy="830818"/>
          </a:xfrm>
          <a:prstGeom prst="roundRect">
            <a:avLst>
              <a:gd name="adj" fmla="val 8805"/>
            </a:avLst>
          </a:prstGeom>
          <a:solidFill>
            <a:srgbClr val="F9F9FF"/>
          </a:solidFill>
          <a:ln w="15240">
            <a:solidFill>
              <a:srgbClr val="B8C3DF"/>
            </a:solidFill>
            <a:prstDash val="solid"/>
          </a:ln>
        </p:spPr>
      </p:sp>
      <p:sp>
        <p:nvSpPr>
          <p:cNvPr id="8" name="Shape 4"/>
          <p:cNvSpPr/>
          <p:nvPr/>
        </p:nvSpPr>
        <p:spPr>
          <a:xfrm>
            <a:off x="6264950" y="2454950"/>
            <a:ext cx="60960" cy="830818"/>
          </a:xfrm>
          <a:prstGeom prst="roundRect">
            <a:avLst>
              <a:gd name="adj" fmla="val 95721"/>
            </a:avLst>
          </a:prstGeom>
          <a:solidFill>
            <a:srgbClr val="1B54DA"/>
          </a:solidFill>
          <a:ln/>
        </p:spPr>
      </p:sp>
      <p:sp>
        <p:nvSpPr>
          <p:cNvPr id="9" name="Text 5"/>
          <p:cNvSpPr/>
          <p:nvPr/>
        </p:nvSpPr>
        <p:spPr>
          <a:xfrm>
            <a:off x="6479977" y="2609017"/>
            <a:ext cx="1842016"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Unified Model Access</a:t>
            </a:r>
            <a:endParaRPr lang="en-US" sz="1350" dirty="0"/>
          </a:p>
        </p:txBody>
      </p:sp>
      <p:sp>
        <p:nvSpPr>
          <p:cNvPr id="10" name="Text 6"/>
          <p:cNvSpPr/>
          <p:nvPr/>
        </p:nvSpPr>
        <p:spPr>
          <a:xfrm>
            <a:off x="6479977" y="2909411"/>
            <a:ext cx="7202567"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Seamlessly integrate multiple LLMs and image generation models from leading providers.</a:t>
            </a:r>
            <a:endParaRPr lang="en-US" sz="1050" dirty="0"/>
          </a:p>
        </p:txBody>
      </p:sp>
      <p:sp>
        <p:nvSpPr>
          <p:cNvPr id="11" name="Shape 7"/>
          <p:cNvSpPr/>
          <p:nvPr/>
        </p:nvSpPr>
        <p:spPr>
          <a:xfrm>
            <a:off x="6280190" y="3424595"/>
            <a:ext cx="7556421" cy="830818"/>
          </a:xfrm>
          <a:prstGeom prst="roundRect">
            <a:avLst>
              <a:gd name="adj" fmla="val 8805"/>
            </a:avLst>
          </a:prstGeom>
          <a:solidFill>
            <a:srgbClr val="F9F9FF"/>
          </a:solidFill>
          <a:ln w="15240">
            <a:solidFill>
              <a:srgbClr val="B8C3DF"/>
            </a:solidFill>
            <a:prstDash val="solid"/>
          </a:ln>
        </p:spPr>
      </p:sp>
      <p:sp>
        <p:nvSpPr>
          <p:cNvPr id="12" name="Shape 8"/>
          <p:cNvSpPr/>
          <p:nvPr/>
        </p:nvSpPr>
        <p:spPr>
          <a:xfrm>
            <a:off x="6264950" y="3424595"/>
            <a:ext cx="60960" cy="830818"/>
          </a:xfrm>
          <a:prstGeom prst="roundRect">
            <a:avLst>
              <a:gd name="adj" fmla="val 95721"/>
            </a:avLst>
          </a:prstGeom>
          <a:solidFill>
            <a:srgbClr val="1B54DA"/>
          </a:solidFill>
          <a:ln/>
        </p:spPr>
      </p:sp>
      <p:sp>
        <p:nvSpPr>
          <p:cNvPr id="13" name="Text 9"/>
          <p:cNvSpPr/>
          <p:nvPr/>
        </p:nvSpPr>
        <p:spPr>
          <a:xfrm>
            <a:off x="6479977" y="3578662"/>
            <a:ext cx="2571512"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Secure &amp; Private Environment</a:t>
            </a:r>
            <a:endParaRPr lang="en-US" sz="1350" dirty="0"/>
          </a:p>
        </p:txBody>
      </p:sp>
      <p:sp>
        <p:nvSpPr>
          <p:cNvPr id="14" name="Text 10"/>
          <p:cNvSpPr/>
          <p:nvPr/>
        </p:nvSpPr>
        <p:spPr>
          <a:xfrm>
            <a:off x="6479977" y="3879056"/>
            <a:ext cx="7202567"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Ensures your data remains confidential and is never used for model training.</a:t>
            </a:r>
            <a:endParaRPr lang="en-US" sz="1050" dirty="0"/>
          </a:p>
        </p:txBody>
      </p:sp>
      <p:sp>
        <p:nvSpPr>
          <p:cNvPr id="15" name="Shape 11"/>
          <p:cNvSpPr/>
          <p:nvPr/>
        </p:nvSpPr>
        <p:spPr>
          <a:xfrm>
            <a:off x="6280190" y="4394240"/>
            <a:ext cx="7556421" cy="830818"/>
          </a:xfrm>
          <a:prstGeom prst="roundRect">
            <a:avLst>
              <a:gd name="adj" fmla="val 8805"/>
            </a:avLst>
          </a:prstGeom>
          <a:solidFill>
            <a:srgbClr val="F9F9FF"/>
          </a:solidFill>
          <a:ln w="15240">
            <a:solidFill>
              <a:srgbClr val="B8C3DF"/>
            </a:solidFill>
            <a:prstDash val="solid"/>
          </a:ln>
        </p:spPr>
      </p:sp>
      <p:sp>
        <p:nvSpPr>
          <p:cNvPr id="16" name="Shape 12"/>
          <p:cNvSpPr/>
          <p:nvPr/>
        </p:nvSpPr>
        <p:spPr>
          <a:xfrm>
            <a:off x="6264950" y="4394240"/>
            <a:ext cx="60960" cy="830818"/>
          </a:xfrm>
          <a:prstGeom prst="roundRect">
            <a:avLst>
              <a:gd name="adj" fmla="val 95721"/>
            </a:avLst>
          </a:prstGeom>
          <a:solidFill>
            <a:srgbClr val="1B54DA"/>
          </a:solidFill>
          <a:ln/>
        </p:spPr>
      </p:sp>
      <p:sp>
        <p:nvSpPr>
          <p:cNvPr id="17" name="Text 13"/>
          <p:cNvSpPr/>
          <p:nvPr/>
        </p:nvSpPr>
        <p:spPr>
          <a:xfrm>
            <a:off x="6479977" y="4548307"/>
            <a:ext cx="1736646"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Flexible Pricing</a:t>
            </a:r>
            <a:endParaRPr lang="en-US" sz="1350" dirty="0"/>
          </a:p>
        </p:txBody>
      </p:sp>
      <p:sp>
        <p:nvSpPr>
          <p:cNvPr id="18" name="Text 14"/>
          <p:cNvSpPr/>
          <p:nvPr/>
        </p:nvSpPr>
        <p:spPr>
          <a:xfrm>
            <a:off x="6479977" y="4848701"/>
            <a:ext cx="7202567"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Utilise a pay-as-you-go model, optimising costs based on usage.</a:t>
            </a:r>
            <a:endParaRPr lang="en-US" sz="1050" dirty="0"/>
          </a:p>
        </p:txBody>
      </p:sp>
      <p:sp>
        <p:nvSpPr>
          <p:cNvPr id="19" name="Shape 15"/>
          <p:cNvSpPr/>
          <p:nvPr/>
        </p:nvSpPr>
        <p:spPr>
          <a:xfrm>
            <a:off x="6280190" y="5363885"/>
            <a:ext cx="7556421" cy="830818"/>
          </a:xfrm>
          <a:prstGeom prst="roundRect">
            <a:avLst>
              <a:gd name="adj" fmla="val 8805"/>
            </a:avLst>
          </a:prstGeom>
          <a:solidFill>
            <a:srgbClr val="F9F9FF"/>
          </a:solidFill>
          <a:ln w="15240">
            <a:solidFill>
              <a:srgbClr val="B8C3DF"/>
            </a:solidFill>
            <a:prstDash val="solid"/>
          </a:ln>
        </p:spPr>
      </p:sp>
      <p:sp>
        <p:nvSpPr>
          <p:cNvPr id="20" name="Shape 16"/>
          <p:cNvSpPr/>
          <p:nvPr/>
        </p:nvSpPr>
        <p:spPr>
          <a:xfrm>
            <a:off x="6264950" y="5363885"/>
            <a:ext cx="60960" cy="830818"/>
          </a:xfrm>
          <a:prstGeom prst="roundRect">
            <a:avLst>
              <a:gd name="adj" fmla="val 95721"/>
            </a:avLst>
          </a:prstGeom>
          <a:solidFill>
            <a:srgbClr val="1B54DA"/>
          </a:solidFill>
          <a:ln/>
        </p:spPr>
      </p:sp>
      <p:sp>
        <p:nvSpPr>
          <p:cNvPr id="21" name="Text 17"/>
          <p:cNvSpPr/>
          <p:nvPr/>
        </p:nvSpPr>
        <p:spPr>
          <a:xfrm>
            <a:off x="6479977" y="5517952"/>
            <a:ext cx="2376726"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Enterprise-Grade Reliability</a:t>
            </a:r>
            <a:endParaRPr lang="en-US" sz="1350" dirty="0"/>
          </a:p>
        </p:txBody>
      </p:sp>
      <p:sp>
        <p:nvSpPr>
          <p:cNvPr id="22" name="Text 18"/>
          <p:cNvSpPr/>
          <p:nvPr/>
        </p:nvSpPr>
        <p:spPr>
          <a:xfrm>
            <a:off x="6479977" y="5818346"/>
            <a:ext cx="7202567"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Leverage AWS's robust infrastructure for high availability and scalability.</a:t>
            </a:r>
            <a:endParaRPr lang="en-US" sz="1050" dirty="0"/>
          </a:p>
        </p:txBody>
      </p:sp>
      <p:sp>
        <p:nvSpPr>
          <p:cNvPr id="23" name="Text 19"/>
          <p:cNvSpPr/>
          <p:nvPr/>
        </p:nvSpPr>
        <p:spPr>
          <a:xfrm>
            <a:off x="6280190" y="6403062"/>
            <a:ext cx="2778562" cy="347305"/>
          </a:xfrm>
          <a:prstGeom prst="rect">
            <a:avLst/>
          </a:prstGeom>
          <a:noFill/>
          <a:ln/>
        </p:spPr>
        <p:txBody>
          <a:bodyPr wrap="none" lIns="0" tIns="0" rIns="0" bIns="0" rtlCol="0" anchor="t"/>
          <a:lstStyle/>
          <a:p>
            <a:pPr algn="l" indent="0" marL="0">
              <a:lnSpc>
                <a:spcPts val="2700"/>
              </a:lnSpc>
              <a:buNone/>
            </a:pPr>
            <a:r>
              <a:rPr lang="en-US" sz="2150" dirty="0">
                <a:solidFill>
                  <a:srgbClr val="1B1B27"/>
                </a:solidFill>
                <a:latin typeface="Alexandria" pitchFamily="34" charset="0"/>
                <a:ea typeface="Alexandria" pitchFamily="34" charset="-122"/>
                <a:cs typeface="Alexandria" pitchFamily="34" charset="-120"/>
              </a:rPr>
              <a:t>Why It Exists</a:t>
            </a:r>
            <a:endParaRPr lang="en-US" sz="2150" dirty="0"/>
          </a:p>
        </p:txBody>
      </p:sp>
      <p:sp>
        <p:nvSpPr>
          <p:cNvPr id="24" name="Text 20"/>
          <p:cNvSpPr/>
          <p:nvPr/>
        </p:nvSpPr>
        <p:spPr>
          <a:xfrm>
            <a:off x="6280190" y="6958727"/>
            <a:ext cx="7556421" cy="666869"/>
          </a:xfrm>
          <a:prstGeom prst="rect">
            <a:avLst/>
          </a:prstGeom>
          <a:noFill/>
          <a:ln/>
        </p:spPr>
        <p:txBody>
          <a:bodyPr wrap="squar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Bedrock aims to make Generative AI development simple, secure, and production-ready. It abstracts away the complexities of managing GPUs, infrastructure, and custom model pipelines, allowing developers to focus on innovation.</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34735"/>
            <a:ext cx="5053012" cy="403146"/>
          </a:xfrm>
          <a:prstGeom prst="rect">
            <a:avLst/>
          </a:prstGeom>
          <a:noFill/>
          <a:ln/>
        </p:spPr>
        <p:txBody>
          <a:bodyPr wrap="none" lIns="0" tIns="0" rIns="0" bIns="0" rtlCol="0" anchor="t"/>
          <a:lstStyle/>
          <a:p>
            <a:pPr algn="l" indent="0" marL="0">
              <a:lnSpc>
                <a:spcPts val="3150"/>
              </a:lnSpc>
              <a:buNone/>
            </a:pPr>
            <a:r>
              <a:rPr lang="en-US" sz="2500" dirty="0">
                <a:solidFill>
                  <a:srgbClr val="1B1B27"/>
                </a:solidFill>
                <a:latin typeface="Alexandria" pitchFamily="34" charset="0"/>
                <a:ea typeface="Alexandria" pitchFamily="34" charset="-122"/>
                <a:cs typeface="Alexandria" pitchFamily="34" charset="-120"/>
              </a:rPr>
              <a:t>How Bedrock Works: Simplified</a:t>
            </a:r>
            <a:endParaRPr lang="en-US" sz="2500" dirty="0"/>
          </a:p>
        </p:txBody>
      </p:sp>
      <p:sp>
        <p:nvSpPr>
          <p:cNvPr id="3" name="Text 1"/>
          <p:cNvSpPr/>
          <p:nvPr/>
        </p:nvSpPr>
        <p:spPr>
          <a:xfrm>
            <a:off x="793790" y="1395889"/>
            <a:ext cx="1304282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Amazon Bedrock streamlines the development of generative AI applications by managing the underlying infrastructure and providing a clear, intuitive interface.</a:t>
            </a:r>
            <a:endParaRPr lang="en-US" sz="1000" dirty="0"/>
          </a:p>
        </p:txBody>
      </p:sp>
      <p:sp>
        <p:nvSpPr>
          <p:cNvPr id="4" name="Text 2"/>
          <p:cNvSpPr/>
          <p:nvPr/>
        </p:nvSpPr>
        <p:spPr>
          <a:xfrm>
            <a:off x="793790" y="1795820"/>
            <a:ext cx="2580084" cy="322421"/>
          </a:xfrm>
          <a:prstGeom prst="rect">
            <a:avLst/>
          </a:prstGeom>
          <a:noFill/>
          <a:ln/>
        </p:spPr>
        <p:txBody>
          <a:bodyPr wrap="none" lIns="0" tIns="0" rIns="0" bIns="0" rtlCol="0" anchor="t"/>
          <a:lstStyle/>
          <a:p>
            <a:pPr algn="l" indent="0" marL="0">
              <a:lnSpc>
                <a:spcPts val="2500"/>
              </a:lnSpc>
              <a:buNone/>
            </a:pPr>
            <a:r>
              <a:rPr lang="en-US" sz="2000" dirty="0">
                <a:solidFill>
                  <a:srgbClr val="1B1B27"/>
                </a:solidFill>
                <a:latin typeface="Alexandria" pitchFamily="34" charset="0"/>
                <a:ea typeface="Alexandria" pitchFamily="34" charset="-122"/>
                <a:cs typeface="Alexandria" pitchFamily="34" charset="-120"/>
              </a:rPr>
              <a:t>The Basic Flow</a:t>
            </a:r>
            <a:endParaRPr lang="en-US" sz="2000" dirty="0"/>
          </a:p>
        </p:txBody>
      </p:sp>
      <p:pic>
        <p:nvPicPr>
          <p:cNvPr id="5" name="Image 0" descr="preencoded.png">    </p:cNvPr>
          <p:cNvPicPr>
            <a:picLocks noChangeAspect="1"/>
          </p:cNvPicPr>
          <p:nvPr/>
        </p:nvPicPr>
        <p:blipFill>
          <a:blip r:embed="rId1"/>
          <a:stretch>
            <a:fillRect/>
          </a:stretch>
        </p:blipFill>
        <p:spPr>
          <a:xfrm>
            <a:off x="793790" y="2311718"/>
            <a:ext cx="6521410" cy="516017"/>
          </a:xfrm>
          <a:prstGeom prst="rect">
            <a:avLst/>
          </a:prstGeom>
        </p:spPr>
      </p:pic>
      <p:sp>
        <p:nvSpPr>
          <p:cNvPr id="6" name="Text 3"/>
          <p:cNvSpPr/>
          <p:nvPr/>
        </p:nvSpPr>
        <p:spPr>
          <a:xfrm>
            <a:off x="922734" y="2956679"/>
            <a:ext cx="1936194"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Your App Sends Prompt</a:t>
            </a:r>
            <a:endParaRPr lang="en-US" sz="1250" dirty="0"/>
          </a:p>
        </p:txBody>
      </p:sp>
      <p:sp>
        <p:nvSpPr>
          <p:cNvPr id="7" name="Text 4"/>
          <p:cNvSpPr/>
          <p:nvPr/>
        </p:nvSpPr>
        <p:spPr>
          <a:xfrm>
            <a:off x="922734" y="3235523"/>
            <a:ext cx="626352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Your application sends a request (prompt) to Bedrock with your desired input.</a:t>
            </a:r>
            <a:endParaRPr lang="en-US" sz="1000" dirty="0"/>
          </a:p>
        </p:txBody>
      </p:sp>
      <p:pic>
        <p:nvPicPr>
          <p:cNvPr id="8" name="Image 1" descr="preencoded.png">    </p:cNvPr>
          <p:cNvPicPr>
            <a:picLocks noChangeAspect="1"/>
          </p:cNvPicPr>
          <p:nvPr/>
        </p:nvPicPr>
        <p:blipFill>
          <a:blip r:embed="rId2"/>
          <a:stretch>
            <a:fillRect/>
          </a:stretch>
        </p:blipFill>
        <p:spPr>
          <a:xfrm>
            <a:off x="7315200" y="2311718"/>
            <a:ext cx="6521410" cy="516017"/>
          </a:xfrm>
          <a:prstGeom prst="rect">
            <a:avLst/>
          </a:prstGeom>
        </p:spPr>
      </p:pic>
      <p:sp>
        <p:nvSpPr>
          <p:cNvPr id="9" name="Text 5"/>
          <p:cNvSpPr/>
          <p:nvPr/>
        </p:nvSpPr>
        <p:spPr>
          <a:xfrm>
            <a:off x="7444145" y="2956679"/>
            <a:ext cx="1831062"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Bedrock Selects Model</a:t>
            </a:r>
            <a:endParaRPr lang="en-US" sz="1250" dirty="0"/>
          </a:p>
        </p:txBody>
      </p:sp>
      <p:sp>
        <p:nvSpPr>
          <p:cNvPr id="10" name="Text 6"/>
          <p:cNvSpPr/>
          <p:nvPr/>
        </p:nvSpPr>
        <p:spPr>
          <a:xfrm>
            <a:off x="7444145" y="3235523"/>
            <a:ext cx="626352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Bedrock dynamically selects the pre-trained foundation model you specified for the task.</a:t>
            </a:r>
            <a:endParaRPr lang="en-US" sz="1000" dirty="0"/>
          </a:p>
        </p:txBody>
      </p:sp>
      <p:pic>
        <p:nvPicPr>
          <p:cNvPr id="11" name="Image 2" descr="preencoded.png">    </p:cNvPr>
          <p:cNvPicPr>
            <a:picLocks noChangeAspect="1"/>
          </p:cNvPicPr>
          <p:nvPr/>
        </p:nvPicPr>
        <p:blipFill>
          <a:blip r:embed="rId3"/>
          <a:stretch>
            <a:fillRect/>
          </a:stretch>
        </p:blipFill>
        <p:spPr>
          <a:xfrm>
            <a:off x="793790" y="3570923"/>
            <a:ext cx="6521410" cy="516017"/>
          </a:xfrm>
          <a:prstGeom prst="rect">
            <a:avLst/>
          </a:prstGeom>
        </p:spPr>
      </p:pic>
      <p:sp>
        <p:nvSpPr>
          <p:cNvPr id="12" name="Text 7"/>
          <p:cNvSpPr/>
          <p:nvPr/>
        </p:nvSpPr>
        <p:spPr>
          <a:xfrm>
            <a:off x="922734" y="4215884"/>
            <a:ext cx="1804988"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Model Processes Input</a:t>
            </a:r>
            <a:endParaRPr lang="en-US" sz="1250" dirty="0"/>
          </a:p>
        </p:txBody>
      </p:sp>
      <p:sp>
        <p:nvSpPr>
          <p:cNvPr id="13" name="Text 8"/>
          <p:cNvSpPr/>
          <p:nvPr/>
        </p:nvSpPr>
        <p:spPr>
          <a:xfrm>
            <a:off x="922734" y="4494728"/>
            <a:ext cx="626352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 selected foundation model processes your prompt, generating a response.</a:t>
            </a:r>
            <a:endParaRPr lang="en-US" sz="1000" dirty="0"/>
          </a:p>
        </p:txBody>
      </p:sp>
      <p:pic>
        <p:nvPicPr>
          <p:cNvPr id="14" name="Image 3" descr="preencoded.png">    </p:cNvPr>
          <p:cNvPicPr>
            <a:picLocks noChangeAspect="1"/>
          </p:cNvPicPr>
          <p:nvPr/>
        </p:nvPicPr>
        <p:blipFill>
          <a:blip r:embed="rId4"/>
          <a:stretch>
            <a:fillRect/>
          </a:stretch>
        </p:blipFill>
        <p:spPr>
          <a:xfrm>
            <a:off x="7315200" y="3570923"/>
            <a:ext cx="6521410" cy="516017"/>
          </a:xfrm>
          <a:prstGeom prst="rect">
            <a:avLst/>
          </a:prstGeom>
        </p:spPr>
      </p:pic>
      <p:sp>
        <p:nvSpPr>
          <p:cNvPr id="15" name="Text 9"/>
          <p:cNvSpPr/>
          <p:nvPr/>
        </p:nvSpPr>
        <p:spPr>
          <a:xfrm>
            <a:off x="7444145" y="4215884"/>
            <a:ext cx="2160151"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Bedrock Returns Response</a:t>
            </a:r>
            <a:endParaRPr lang="en-US" sz="1250" dirty="0"/>
          </a:p>
        </p:txBody>
      </p:sp>
      <p:sp>
        <p:nvSpPr>
          <p:cNvPr id="16" name="Text 10"/>
          <p:cNvSpPr/>
          <p:nvPr/>
        </p:nvSpPr>
        <p:spPr>
          <a:xfrm>
            <a:off x="7444145" y="4494728"/>
            <a:ext cx="626352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Bedrock sends the generated output back to your application.</a:t>
            </a:r>
            <a:endParaRPr lang="en-US" sz="1000" dirty="0"/>
          </a:p>
        </p:txBody>
      </p:sp>
      <p:sp>
        <p:nvSpPr>
          <p:cNvPr id="17" name="Shape 11"/>
          <p:cNvSpPr/>
          <p:nvPr/>
        </p:nvSpPr>
        <p:spPr>
          <a:xfrm>
            <a:off x="793790" y="5039544"/>
            <a:ext cx="13042821" cy="23693"/>
          </a:xfrm>
          <a:prstGeom prst="rect">
            <a:avLst/>
          </a:prstGeom>
          <a:solidFill>
            <a:srgbClr val="404155">
              <a:alpha val="50000"/>
            </a:srgbClr>
          </a:solidFill>
          <a:ln/>
        </p:spPr>
      </p:sp>
      <p:sp>
        <p:nvSpPr>
          <p:cNvPr id="18" name="Text 12"/>
          <p:cNvSpPr/>
          <p:nvPr/>
        </p:nvSpPr>
        <p:spPr>
          <a:xfrm>
            <a:off x="793790" y="5337096"/>
            <a:ext cx="2336363"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What You Don’t Manage</a:t>
            </a:r>
            <a:endParaRPr lang="en-US" sz="1500" dirty="0"/>
          </a:p>
        </p:txBody>
      </p:sp>
      <p:sp>
        <p:nvSpPr>
          <p:cNvPr id="19" name="Text 13"/>
          <p:cNvSpPr/>
          <p:nvPr/>
        </p:nvSpPr>
        <p:spPr>
          <a:xfrm>
            <a:off x="793790" y="5707856"/>
            <a:ext cx="6364129"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Bedrock abstracts away the complexities of infrastructure management, letting you focus on innovation.</a:t>
            </a:r>
            <a:endParaRPr lang="en-US" sz="1000" dirty="0"/>
          </a:p>
        </p:txBody>
      </p:sp>
      <p:sp>
        <p:nvSpPr>
          <p:cNvPr id="20" name="Text 14"/>
          <p:cNvSpPr/>
          <p:nvPr/>
        </p:nvSpPr>
        <p:spPr>
          <a:xfrm>
            <a:off x="793790" y="6236851"/>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404155"/>
                </a:solidFill>
                <a:latin typeface="Nobile" pitchFamily="34" charset="0"/>
                <a:ea typeface="Nobile" pitchFamily="34" charset="-122"/>
                <a:cs typeface="Nobile" pitchFamily="34" charset="-120"/>
              </a:rPr>
              <a:t>Hardware provisioning</a:t>
            </a:r>
            <a:endParaRPr lang="en-US" sz="1000" dirty="0"/>
          </a:p>
        </p:txBody>
      </p:sp>
      <p:sp>
        <p:nvSpPr>
          <p:cNvPr id="21" name="Text 15"/>
          <p:cNvSpPr/>
          <p:nvPr/>
        </p:nvSpPr>
        <p:spPr>
          <a:xfrm>
            <a:off x="793790" y="6488430"/>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404155"/>
                </a:solidFill>
                <a:latin typeface="Nobile" pitchFamily="34" charset="0"/>
                <a:ea typeface="Nobile" pitchFamily="34" charset="-122"/>
                <a:cs typeface="Nobile" pitchFamily="34" charset="-120"/>
              </a:rPr>
              <a:t>GPU optimisation</a:t>
            </a:r>
            <a:endParaRPr lang="en-US" sz="1000" dirty="0"/>
          </a:p>
        </p:txBody>
      </p:sp>
      <p:sp>
        <p:nvSpPr>
          <p:cNvPr id="22" name="Text 16"/>
          <p:cNvSpPr/>
          <p:nvPr/>
        </p:nvSpPr>
        <p:spPr>
          <a:xfrm>
            <a:off x="793790" y="6740009"/>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404155"/>
                </a:solidFill>
                <a:latin typeface="Nobile" pitchFamily="34" charset="0"/>
                <a:ea typeface="Nobile" pitchFamily="34" charset="-122"/>
                <a:cs typeface="Nobile" pitchFamily="34" charset="-120"/>
              </a:rPr>
              <a:t>Scaling infrastructure</a:t>
            </a:r>
            <a:endParaRPr lang="en-US" sz="1000" dirty="0"/>
          </a:p>
        </p:txBody>
      </p:sp>
      <p:sp>
        <p:nvSpPr>
          <p:cNvPr id="23" name="Text 17"/>
          <p:cNvSpPr/>
          <p:nvPr/>
        </p:nvSpPr>
        <p:spPr>
          <a:xfrm>
            <a:off x="793790" y="6991588"/>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404155"/>
                </a:solidFill>
                <a:latin typeface="Nobile" pitchFamily="34" charset="0"/>
                <a:ea typeface="Nobile" pitchFamily="34" charset="-122"/>
                <a:cs typeface="Nobile" pitchFamily="34" charset="-120"/>
              </a:rPr>
              <a:t>Model hosting</a:t>
            </a:r>
            <a:endParaRPr lang="en-US" sz="1000" dirty="0"/>
          </a:p>
        </p:txBody>
      </p:sp>
      <p:sp>
        <p:nvSpPr>
          <p:cNvPr id="24" name="Text 18"/>
          <p:cNvSpPr/>
          <p:nvPr/>
        </p:nvSpPr>
        <p:spPr>
          <a:xfrm>
            <a:off x="793790" y="7243167"/>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404155"/>
                </a:solidFill>
                <a:latin typeface="Nobile" pitchFamily="34" charset="0"/>
                <a:ea typeface="Nobile" pitchFamily="34" charset="-122"/>
                <a:cs typeface="Nobile" pitchFamily="34" charset="-120"/>
              </a:rPr>
              <a:t>Server management</a:t>
            </a:r>
            <a:endParaRPr lang="en-US" sz="1000" dirty="0"/>
          </a:p>
        </p:txBody>
      </p:sp>
      <p:sp>
        <p:nvSpPr>
          <p:cNvPr id="25" name="Text 19"/>
          <p:cNvSpPr/>
          <p:nvPr/>
        </p:nvSpPr>
        <p:spPr>
          <a:xfrm>
            <a:off x="7480102" y="5337096"/>
            <a:ext cx="1935123"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Optional Add-ons</a:t>
            </a:r>
            <a:endParaRPr lang="en-US" sz="1500" dirty="0"/>
          </a:p>
        </p:txBody>
      </p:sp>
      <p:sp>
        <p:nvSpPr>
          <p:cNvPr id="26" name="Text 20"/>
          <p:cNvSpPr/>
          <p:nvPr/>
        </p:nvSpPr>
        <p:spPr>
          <a:xfrm>
            <a:off x="7480102" y="5707856"/>
            <a:ext cx="6364129"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Extend Bedrock's core capabilities with integrated features for advanced use cases.</a:t>
            </a:r>
            <a:endParaRPr lang="en-US" sz="1000" dirty="0"/>
          </a:p>
        </p:txBody>
      </p:sp>
      <p:sp>
        <p:nvSpPr>
          <p:cNvPr id="27" name="Text 21"/>
          <p:cNvSpPr/>
          <p:nvPr/>
        </p:nvSpPr>
        <p:spPr>
          <a:xfrm>
            <a:off x="7480102" y="6030397"/>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404155"/>
                </a:solidFill>
                <a:latin typeface="Nobile" pitchFamily="34" charset="0"/>
                <a:ea typeface="Nobile" pitchFamily="34" charset="-122"/>
                <a:cs typeface="Nobile" pitchFamily="34" charset="-120"/>
              </a:rPr>
              <a:t>Knowledge Bases (RAG):</a:t>
            </a:r>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 Ground models with proprietary data.</a:t>
            </a:r>
            <a:endParaRPr lang="en-US" sz="1000" dirty="0"/>
          </a:p>
        </p:txBody>
      </p:sp>
      <p:sp>
        <p:nvSpPr>
          <p:cNvPr id="28" name="Text 22"/>
          <p:cNvSpPr/>
          <p:nvPr/>
        </p:nvSpPr>
        <p:spPr>
          <a:xfrm>
            <a:off x="7480102" y="6281976"/>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404155"/>
                </a:solidFill>
                <a:latin typeface="Nobile" pitchFamily="34" charset="0"/>
                <a:ea typeface="Nobile" pitchFamily="34" charset="-122"/>
                <a:cs typeface="Nobile" pitchFamily="34" charset="-120"/>
              </a:rPr>
              <a:t>Agents (Tool Execution):</a:t>
            </a:r>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 Enable models to perform multi-step tasks.</a:t>
            </a:r>
            <a:endParaRPr lang="en-US" sz="1000" dirty="0"/>
          </a:p>
        </p:txBody>
      </p:sp>
      <p:sp>
        <p:nvSpPr>
          <p:cNvPr id="29" name="Text 23"/>
          <p:cNvSpPr/>
          <p:nvPr/>
        </p:nvSpPr>
        <p:spPr>
          <a:xfrm>
            <a:off x="7480102" y="6533555"/>
            <a:ext cx="6364129" cy="206454"/>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404155"/>
                </a:solidFill>
                <a:latin typeface="Nobile" pitchFamily="34" charset="0"/>
                <a:ea typeface="Nobile" pitchFamily="34" charset="-122"/>
                <a:cs typeface="Nobile" pitchFamily="34" charset="-120"/>
              </a:rPr>
              <a:t>Guardrails (Safety):</a:t>
            </a:r>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 Implement content moderation and safety policies.</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652224"/>
            <a:ext cx="6173629" cy="589121"/>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Alexandria" pitchFamily="34" charset="0"/>
                <a:ea typeface="Alexandria" pitchFamily="34" charset="-122"/>
                <a:cs typeface="Alexandria" pitchFamily="34" charset="-120"/>
              </a:rPr>
              <a:t>Bedrock Model Categories</a:t>
            </a:r>
            <a:endParaRPr lang="en-US" sz="3700" dirty="0"/>
          </a:p>
        </p:txBody>
      </p:sp>
      <p:sp>
        <p:nvSpPr>
          <p:cNvPr id="3" name="Text 1"/>
          <p:cNvSpPr/>
          <p:nvPr/>
        </p:nvSpPr>
        <p:spPr>
          <a:xfrm>
            <a:off x="793790" y="1618417"/>
            <a:ext cx="13042821" cy="60340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Amazon Bedrock simplifies access to a diverse range of foundational models, each specialised for different generative AI tasks. Understanding these categories is crucial for selecting the right tool for your application.</a:t>
            </a:r>
            <a:endParaRPr lang="en-US" sz="1450" dirty="0"/>
          </a:p>
        </p:txBody>
      </p:sp>
      <p:sp>
        <p:nvSpPr>
          <p:cNvPr id="4" name="Shape 2"/>
          <p:cNvSpPr/>
          <p:nvPr/>
        </p:nvSpPr>
        <p:spPr>
          <a:xfrm>
            <a:off x="793790" y="2433876"/>
            <a:ext cx="4221956" cy="3621048"/>
          </a:xfrm>
          <a:prstGeom prst="roundRect">
            <a:avLst>
              <a:gd name="adj" fmla="val 2187"/>
            </a:avLst>
          </a:prstGeom>
          <a:solidFill>
            <a:srgbClr val="F9F9FF"/>
          </a:solidFill>
          <a:ln w="22860">
            <a:solidFill>
              <a:srgbClr val="B8C3DF"/>
            </a:solidFill>
            <a:prstDash val="solid"/>
          </a:ln>
        </p:spPr>
      </p:sp>
      <p:sp>
        <p:nvSpPr>
          <p:cNvPr id="5" name="Shape 3"/>
          <p:cNvSpPr/>
          <p:nvPr/>
        </p:nvSpPr>
        <p:spPr>
          <a:xfrm>
            <a:off x="816650" y="2456736"/>
            <a:ext cx="4176236" cy="565547"/>
          </a:xfrm>
          <a:prstGeom prst="roundRect">
            <a:avLst>
              <a:gd name="adj" fmla="val 9152"/>
            </a:avLst>
          </a:prstGeom>
          <a:solidFill>
            <a:srgbClr val="D2DDF9"/>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63322" y="2594253"/>
            <a:ext cx="282773" cy="282773"/>
          </a:xfrm>
          <a:prstGeom prst="rect">
            <a:avLst/>
          </a:prstGeom>
        </p:spPr>
      </p:pic>
      <p:sp>
        <p:nvSpPr>
          <p:cNvPr id="7" name="Text 4"/>
          <p:cNvSpPr/>
          <p:nvPr/>
        </p:nvSpPr>
        <p:spPr>
          <a:xfrm>
            <a:off x="1005126" y="3210758"/>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Text Models</a:t>
            </a:r>
            <a:endParaRPr lang="en-US" sz="1850" dirty="0"/>
          </a:p>
        </p:txBody>
      </p:sp>
      <p:sp>
        <p:nvSpPr>
          <p:cNvPr id="8" name="Text 5"/>
          <p:cNvSpPr/>
          <p:nvPr/>
        </p:nvSpPr>
        <p:spPr>
          <a:xfrm>
            <a:off x="1005126" y="3618548"/>
            <a:ext cx="3799284" cy="1206818"/>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Used for natural language tasks like question answering, summarisation, chatbots, complex reasoning, document analysis, and code generation.</a:t>
            </a:r>
            <a:endParaRPr lang="en-US" sz="1450" dirty="0"/>
          </a:p>
        </p:txBody>
      </p:sp>
      <p:sp>
        <p:nvSpPr>
          <p:cNvPr id="9" name="Text 6"/>
          <p:cNvSpPr/>
          <p:nvPr/>
        </p:nvSpPr>
        <p:spPr>
          <a:xfrm>
            <a:off x="1005126" y="4938474"/>
            <a:ext cx="3799284" cy="603409"/>
          </a:xfrm>
          <a:prstGeom prst="rect">
            <a:avLst/>
          </a:prstGeom>
          <a:noFill/>
          <a:ln/>
        </p:spPr>
        <p:txBody>
          <a:bodyPr wrap="square" lIns="0" tIns="0" rIns="0" bIns="0" rtlCol="0" anchor="t"/>
          <a:lstStyle/>
          <a:p>
            <a:pPr algn="l" indent="0" marL="0">
              <a:lnSpc>
                <a:spcPts val="2350"/>
              </a:lnSpc>
              <a:buNone/>
            </a:pPr>
            <a:r>
              <a:rPr lang="en-US" sz="1450" b="1" dirty="0">
                <a:solidFill>
                  <a:srgbClr val="404155"/>
                </a:solidFill>
                <a:latin typeface="Nobile" pitchFamily="34" charset="0"/>
                <a:ea typeface="Nobile" pitchFamily="34" charset="-122"/>
                <a:cs typeface="Nobile" pitchFamily="34" charset="-120"/>
              </a:rPr>
              <a:t>Examples: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Claude, Llama, Titan Text, Mistral.</a:t>
            </a:r>
            <a:endParaRPr lang="en-US" sz="1450" dirty="0"/>
          </a:p>
        </p:txBody>
      </p:sp>
      <p:sp>
        <p:nvSpPr>
          <p:cNvPr id="10" name="Shape 7"/>
          <p:cNvSpPr/>
          <p:nvPr/>
        </p:nvSpPr>
        <p:spPr>
          <a:xfrm>
            <a:off x="5204222" y="2433876"/>
            <a:ext cx="4221956" cy="3621048"/>
          </a:xfrm>
          <a:prstGeom prst="roundRect">
            <a:avLst>
              <a:gd name="adj" fmla="val 2187"/>
            </a:avLst>
          </a:prstGeom>
          <a:solidFill>
            <a:srgbClr val="F9F9FF"/>
          </a:solidFill>
          <a:ln w="22860">
            <a:solidFill>
              <a:srgbClr val="B8C3DF"/>
            </a:solidFill>
            <a:prstDash val="solid"/>
          </a:ln>
        </p:spPr>
      </p:sp>
      <p:sp>
        <p:nvSpPr>
          <p:cNvPr id="11" name="Shape 8"/>
          <p:cNvSpPr/>
          <p:nvPr/>
        </p:nvSpPr>
        <p:spPr>
          <a:xfrm>
            <a:off x="5227082" y="2456736"/>
            <a:ext cx="4176236" cy="565547"/>
          </a:xfrm>
          <a:prstGeom prst="roundRect">
            <a:avLst>
              <a:gd name="adj" fmla="val 9152"/>
            </a:avLst>
          </a:prstGeom>
          <a:solidFill>
            <a:srgbClr val="D2DDF9"/>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3754" y="2594253"/>
            <a:ext cx="282773" cy="282773"/>
          </a:xfrm>
          <a:prstGeom prst="rect">
            <a:avLst/>
          </a:prstGeom>
        </p:spPr>
      </p:pic>
      <p:sp>
        <p:nvSpPr>
          <p:cNvPr id="13" name="Text 9"/>
          <p:cNvSpPr/>
          <p:nvPr/>
        </p:nvSpPr>
        <p:spPr>
          <a:xfrm>
            <a:off x="5415558" y="3210758"/>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Image Models</a:t>
            </a:r>
            <a:endParaRPr lang="en-US" sz="1850" dirty="0"/>
          </a:p>
        </p:txBody>
      </p:sp>
      <p:sp>
        <p:nvSpPr>
          <p:cNvPr id="14" name="Text 10"/>
          <p:cNvSpPr/>
          <p:nvPr/>
        </p:nvSpPr>
        <p:spPr>
          <a:xfrm>
            <a:off x="5415558" y="3618548"/>
            <a:ext cx="3799284" cy="1206818"/>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Designed for visual content generation, editing, creating product shots, artistic compositions, and creative design concepts.</a:t>
            </a:r>
            <a:endParaRPr lang="en-US" sz="1450" dirty="0"/>
          </a:p>
        </p:txBody>
      </p:sp>
      <p:sp>
        <p:nvSpPr>
          <p:cNvPr id="15" name="Text 11"/>
          <p:cNvSpPr/>
          <p:nvPr/>
        </p:nvSpPr>
        <p:spPr>
          <a:xfrm>
            <a:off x="5415558" y="4938474"/>
            <a:ext cx="3799284" cy="301704"/>
          </a:xfrm>
          <a:prstGeom prst="rect">
            <a:avLst/>
          </a:prstGeom>
          <a:noFill/>
          <a:ln/>
        </p:spPr>
        <p:txBody>
          <a:bodyPr wrap="none" lIns="0" tIns="0" rIns="0" bIns="0" rtlCol="0" anchor="t"/>
          <a:lstStyle/>
          <a:p>
            <a:pPr algn="l" indent="0" marL="0">
              <a:lnSpc>
                <a:spcPts val="2350"/>
              </a:lnSpc>
              <a:buNone/>
            </a:pPr>
            <a:r>
              <a:rPr lang="en-US" sz="1450" b="1" dirty="0">
                <a:solidFill>
                  <a:srgbClr val="404155"/>
                </a:solidFill>
                <a:latin typeface="Nobile" pitchFamily="34" charset="0"/>
                <a:ea typeface="Nobile" pitchFamily="34" charset="-122"/>
                <a:cs typeface="Nobile" pitchFamily="34" charset="-120"/>
              </a:rPr>
              <a:t>Examples: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SDXL, Titan Image.</a:t>
            </a:r>
            <a:endParaRPr lang="en-US" sz="1450" dirty="0"/>
          </a:p>
        </p:txBody>
      </p:sp>
      <p:sp>
        <p:nvSpPr>
          <p:cNvPr id="16" name="Shape 12"/>
          <p:cNvSpPr/>
          <p:nvPr/>
        </p:nvSpPr>
        <p:spPr>
          <a:xfrm>
            <a:off x="9614654" y="2433876"/>
            <a:ext cx="4221956" cy="3621048"/>
          </a:xfrm>
          <a:prstGeom prst="roundRect">
            <a:avLst>
              <a:gd name="adj" fmla="val 2187"/>
            </a:avLst>
          </a:prstGeom>
          <a:solidFill>
            <a:srgbClr val="F9F9FF"/>
          </a:solidFill>
          <a:ln w="22860">
            <a:solidFill>
              <a:srgbClr val="B8C3DF"/>
            </a:solidFill>
            <a:prstDash val="solid"/>
          </a:ln>
        </p:spPr>
      </p:sp>
      <p:sp>
        <p:nvSpPr>
          <p:cNvPr id="17" name="Shape 13"/>
          <p:cNvSpPr/>
          <p:nvPr/>
        </p:nvSpPr>
        <p:spPr>
          <a:xfrm>
            <a:off x="9637514" y="2456736"/>
            <a:ext cx="4176236" cy="565547"/>
          </a:xfrm>
          <a:prstGeom prst="roundRect">
            <a:avLst>
              <a:gd name="adj" fmla="val 9152"/>
            </a:avLst>
          </a:prstGeom>
          <a:solidFill>
            <a:srgbClr val="D2DDF9"/>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4186" y="2594253"/>
            <a:ext cx="282773" cy="282773"/>
          </a:xfrm>
          <a:prstGeom prst="rect">
            <a:avLst/>
          </a:prstGeom>
        </p:spPr>
      </p:pic>
      <p:sp>
        <p:nvSpPr>
          <p:cNvPr id="19" name="Text 14"/>
          <p:cNvSpPr/>
          <p:nvPr/>
        </p:nvSpPr>
        <p:spPr>
          <a:xfrm>
            <a:off x="9825990" y="3210758"/>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Embedding Models</a:t>
            </a:r>
            <a:endParaRPr lang="en-US" sz="1850" dirty="0"/>
          </a:p>
        </p:txBody>
      </p:sp>
      <p:sp>
        <p:nvSpPr>
          <p:cNvPr id="20" name="Text 15"/>
          <p:cNvSpPr/>
          <p:nvPr/>
        </p:nvSpPr>
        <p:spPr>
          <a:xfrm>
            <a:off x="9825990" y="3618548"/>
            <a:ext cx="3799284" cy="1508522"/>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Converts text into numerical vector representations (embeddings) for efficient information retrieval, search, data clustering, and semantic similarity tasks.</a:t>
            </a:r>
            <a:endParaRPr lang="en-US" sz="1450" dirty="0"/>
          </a:p>
        </p:txBody>
      </p:sp>
      <p:sp>
        <p:nvSpPr>
          <p:cNvPr id="21" name="Text 16"/>
          <p:cNvSpPr/>
          <p:nvPr/>
        </p:nvSpPr>
        <p:spPr>
          <a:xfrm>
            <a:off x="9825990" y="5240179"/>
            <a:ext cx="3799284" cy="603409"/>
          </a:xfrm>
          <a:prstGeom prst="rect">
            <a:avLst/>
          </a:prstGeom>
          <a:noFill/>
          <a:ln/>
        </p:spPr>
        <p:txBody>
          <a:bodyPr wrap="square" lIns="0" tIns="0" rIns="0" bIns="0" rtlCol="0" anchor="t"/>
          <a:lstStyle/>
          <a:p>
            <a:pPr algn="l" indent="0" marL="0">
              <a:lnSpc>
                <a:spcPts val="2350"/>
              </a:lnSpc>
              <a:buNone/>
            </a:pPr>
            <a:r>
              <a:rPr lang="en-US" sz="1450" b="1" dirty="0">
                <a:solidFill>
                  <a:srgbClr val="404155"/>
                </a:solidFill>
                <a:latin typeface="Nobile" pitchFamily="34" charset="0"/>
                <a:ea typeface="Nobile" pitchFamily="34" charset="-122"/>
                <a:cs typeface="Nobile" pitchFamily="34" charset="-120"/>
              </a:rPr>
              <a:t>Examples: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Titan Embeddings, Cohere Embeddings.</a:t>
            </a:r>
            <a:endParaRPr lang="en-US" sz="1450" dirty="0"/>
          </a:p>
        </p:txBody>
      </p:sp>
      <p:sp>
        <p:nvSpPr>
          <p:cNvPr id="22" name="Text 17"/>
          <p:cNvSpPr/>
          <p:nvPr/>
        </p:nvSpPr>
        <p:spPr>
          <a:xfrm>
            <a:off x="793790" y="6337697"/>
            <a:ext cx="3216831" cy="353378"/>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Why Categories Matter</a:t>
            </a:r>
            <a:endParaRPr lang="en-US" sz="2200" dirty="0"/>
          </a:p>
        </p:txBody>
      </p:sp>
      <p:sp>
        <p:nvSpPr>
          <p:cNvPr id="23" name="Text 18"/>
          <p:cNvSpPr/>
          <p:nvPr/>
        </p:nvSpPr>
        <p:spPr>
          <a:xfrm>
            <a:off x="793790" y="6973848"/>
            <a:ext cx="13042821" cy="60340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Each model category addresses a distinct problem within a Generative AI workflow, allowing developers to leverage specialised capabilities for optimal results across diverse applications.</a:t>
            </a:r>
            <a:endParaRPr lang="en-US" sz="1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825103"/>
            <a:ext cx="7709773"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Alexandria" pitchFamily="34" charset="0"/>
                <a:ea typeface="Alexandria" pitchFamily="34" charset="-122"/>
                <a:cs typeface="Alexandria" pitchFamily="34" charset="-120"/>
              </a:rPr>
              <a:t>Text Models on Bedrock: A Comparison</a:t>
            </a:r>
            <a:endParaRPr lang="en-US" sz="3100" dirty="0"/>
          </a:p>
        </p:txBody>
      </p:sp>
      <p:sp>
        <p:nvSpPr>
          <p:cNvPr id="3" name="Text 1"/>
          <p:cNvSpPr/>
          <p:nvPr/>
        </p:nvSpPr>
        <p:spPr>
          <a:xfrm>
            <a:off x="793790" y="1638776"/>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Amazon Bedrock provides access to a variety of powerful text-based Foundation Models from leading providers. Each model offers unique strengths tailored for different applications.</a:t>
            </a:r>
            <a:endParaRPr lang="en-US" sz="1250" dirty="0"/>
          </a:p>
        </p:txBody>
      </p:sp>
      <p:sp>
        <p:nvSpPr>
          <p:cNvPr id="4" name="Shape 2"/>
          <p:cNvSpPr/>
          <p:nvPr/>
        </p:nvSpPr>
        <p:spPr>
          <a:xfrm>
            <a:off x="793790" y="2325529"/>
            <a:ext cx="6441996" cy="1819037"/>
          </a:xfrm>
          <a:prstGeom prst="roundRect">
            <a:avLst>
              <a:gd name="adj" fmla="val 3666"/>
            </a:avLst>
          </a:prstGeom>
          <a:solidFill>
            <a:srgbClr val="D2DDF9"/>
          </a:solidFill>
          <a:ln w="7620">
            <a:solidFill>
              <a:srgbClr val="B8C3DF"/>
            </a:solidFill>
            <a:prstDash val="solid"/>
          </a:ln>
        </p:spPr>
      </p:sp>
      <p:sp>
        <p:nvSpPr>
          <p:cNvPr id="5" name="Shape 3"/>
          <p:cNvSpPr/>
          <p:nvPr/>
        </p:nvSpPr>
        <p:spPr>
          <a:xfrm>
            <a:off x="960120" y="2491859"/>
            <a:ext cx="476250" cy="476250"/>
          </a:xfrm>
          <a:prstGeom prst="roundRect">
            <a:avLst>
              <a:gd name="adj" fmla="val 19198080"/>
            </a:avLst>
          </a:prstGeom>
          <a:solidFill>
            <a:srgbClr val="1B54DA"/>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1089" y="2622828"/>
            <a:ext cx="214313" cy="214312"/>
          </a:xfrm>
          <a:prstGeom prst="rect">
            <a:avLst/>
          </a:prstGeom>
        </p:spPr>
      </p:pic>
      <p:sp>
        <p:nvSpPr>
          <p:cNvPr id="7" name="Text 4"/>
          <p:cNvSpPr/>
          <p:nvPr/>
        </p:nvSpPr>
        <p:spPr>
          <a:xfrm>
            <a:off x="960120" y="3126819"/>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Claude (Anthropic)</a:t>
            </a:r>
            <a:endParaRPr lang="en-US" sz="1550" dirty="0"/>
          </a:p>
        </p:txBody>
      </p:sp>
      <p:sp>
        <p:nvSpPr>
          <p:cNvPr id="8" name="Text 5"/>
          <p:cNvSpPr/>
          <p:nvPr/>
        </p:nvSpPr>
        <p:spPr>
          <a:xfrm>
            <a:off x="960120" y="3470077"/>
            <a:ext cx="6109335"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Noted for </a:t>
            </a:r>
            <a:pPr algn="l" indent="0" marL="0">
              <a:lnSpc>
                <a:spcPts val="2000"/>
              </a:lnSpc>
              <a:buNone/>
            </a:pPr>
            <a:r>
              <a:rPr lang="en-US" sz="1250" b="1" dirty="0">
                <a:solidFill>
                  <a:srgbClr val="404155"/>
                </a:solidFill>
                <a:latin typeface="Nobile" pitchFamily="34" charset="0"/>
                <a:ea typeface="Nobile" pitchFamily="34" charset="-122"/>
                <a:cs typeface="Nobile" pitchFamily="34" charset="-120"/>
              </a:rPr>
              <a:t>strong reasoning</a:t>
            </a:r>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 and </a:t>
            </a:r>
            <a:pPr algn="l" indent="0" marL="0">
              <a:lnSpc>
                <a:spcPts val="2000"/>
              </a:lnSpc>
              <a:buNone/>
            </a:pPr>
            <a:r>
              <a:rPr lang="en-US" sz="1250" b="1" dirty="0">
                <a:solidFill>
                  <a:srgbClr val="404155"/>
                </a:solidFill>
                <a:latin typeface="Nobile" pitchFamily="34" charset="0"/>
                <a:ea typeface="Nobile" pitchFamily="34" charset="-122"/>
                <a:cs typeface="Nobile" pitchFamily="34" charset="-120"/>
              </a:rPr>
              <a:t>extensive context windows</a:t>
            </a:r>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 making it ideal for document analysis, summarisation, and complex query processing.</a:t>
            </a:r>
            <a:endParaRPr lang="en-US" sz="1250" dirty="0"/>
          </a:p>
        </p:txBody>
      </p:sp>
      <p:sp>
        <p:nvSpPr>
          <p:cNvPr id="9" name="Shape 6"/>
          <p:cNvSpPr/>
          <p:nvPr/>
        </p:nvSpPr>
        <p:spPr>
          <a:xfrm>
            <a:off x="7394496" y="2325529"/>
            <a:ext cx="6442115" cy="1819037"/>
          </a:xfrm>
          <a:prstGeom prst="roundRect">
            <a:avLst>
              <a:gd name="adj" fmla="val 3666"/>
            </a:avLst>
          </a:prstGeom>
          <a:solidFill>
            <a:srgbClr val="D2DDF9"/>
          </a:solidFill>
          <a:ln w="7620">
            <a:solidFill>
              <a:srgbClr val="B8C3DF"/>
            </a:solidFill>
            <a:prstDash val="solid"/>
          </a:ln>
        </p:spPr>
      </p:sp>
      <p:sp>
        <p:nvSpPr>
          <p:cNvPr id="10" name="Shape 7"/>
          <p:cNvSpPr/>
          <p:nvPr/>
        </p:nvSpPr>
        <p:spPr>
          <a:xfrm>
            <a:off x="7560826" y="2491859"/>
            <a:ext cx="476250" cy="476250"/>
          </a:xfrm>
          <a:prstGeom prst="roundRect">
            <a:avLst>
              <a:gd name="adj" fmla="val 19198080"/>
            </a:avLst>
          </a:prstGeom>
          <a:solidFill>
            <a:srgbClr val="1B54DA"/>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1795" y="2622828"/>
            <a:ext cx="214313" cy="214312"/>
          </a:xfrm>
          <a:prstGeom prst="rect">
            <a:avLst/>
          </a:prstGeom>
        </p:spPr>
      </p:pic>
      <p:sp>
        <p:nvSpPr>
          <p:cNvPr id="12" name="Text 8"/>
          <p:cNvSpPr/>
          <p:nvPr/>
        </p:nvSpPr>
        <p:spPr>
          <a:xfrm>
            <a:off x="7560826" y="3126819"/>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Llama (Meta)</a:t>
            </a:r>
            <a:endParaRPr lang="en-US" sz="1550" dirty="0"/>
          </a:p>
        </p:txBody>
      </p:sp>
      <p:sp>
        <p:nvSpPr>
          <p:cNvPr id="13" name="Text 9"/>
          <p:cNvSpPr/>
          <p:nvPr/>
        </p:nvSpPr>
        <p:spPr>
          <a:xfrm>
            <a:off x="7560826" y="3470077"/>
            <a:ext cx="6109454"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An </a:t>
            </a:r>
            <a:pPr algn="l" indent="0" marL="0">
              <a:lnSpc>
                <a:spcPts val="2000"/>
              </a:lnSpc>
              <a:buNone/>
            </a:pPr>
            <a:r>
              <a:rPr lang="en-US" sz="1250" b="1" dirty="0">
                <a:solidFill>
                  <a:srgbClr val="404155"/>
                </a:solidFill>
                <a:latin typeface="Nobile" pitchFamily="34" charset="0"/>
                <a:ea typeface="Nobile" pitchFamily="34" charset="-122"/>
                <a:cs typeface="Nobile" pitchFamily="34" charset="-120"/>
              </a:rPr>
              <a:t>open, fast, and lightweight</a:t>
            </a:r>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 model suitable for coding assistance, chat applications, and research. Offers flexibility for fine-tuning.</a:t>
            </a:r>
            <a:endParaRPr lang="en-US" sz="1250" dirty="0"/>
          </a:p>
        </p:txBody>
      </p:sp>
      <p:sp>
        <p:nvSpPr>
          <p:cNvPr id="14" name="Shape 10"/>
          <p:cNvSpPr/>
          <p:nvPr/>
        </p:nvSpPr>
        <p:spPr>
          <a:xfrm>
            <a:off x="793790" y="4303276"/>
            <a:ext cx="6441996" cy="1819037"/>
          </a:xfrm>
          <a:prstGeom prst="roundRect">
            <a:avLst>
              <a:gd name="adj" fmla="val 3666"/>
            </a:avLst>
          </a:prstGeom>
          <a:solidFill>
            <a:srgbClr val="D2DDF9"/>
          </a:solidFill>
          <a:ln w="7620">
            <a:solidFill>
              <a:srgbClr val="B8C3DF"/>
            </a:solidFill>
            <a:prstDash val="solid"/>
          </a:ln>
        </p:spPr>
      </p:sp>
      <p:sp>
        <p:nvSpPr>
          <p:cNvPr id="15" name="Shape 11"/>
          <p:cNvSpPr/>
          <p:nvPr/>
        </p:nvSpPr>
        <p:spPr>
          <a:xfrm>
            <a:off x="960120" y="4469606"/>
            <a:ext cx="476250" cy="476250"/>
          </a:xfrm>
          <a:prstGeom prst="roundRect">
            <a:avLst>
              <a:gd name="adj" fmla="val 19198080"/>
            </a:avLst>
          </a:prstGeom>
          <a:solidFill>
            <a:srgbClr val="1B54DA"/>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089" y="4600575"/>
            <a:ext cx="214313" cy="214312"/>
          </a:xfrm>
          <a:prstGeom prst="rect">
            <a:avLst/>
          </a:prstGeom>
        </p:spPr>
      </p:pic>
      <p:sp>
        <p:nvSpPr>
          <p:cNvPr id="17" name="Text 12"/>
          <p:cNvSpPr/>
          <p:nvPr/>
        </p:nvSpPr>
        <p:spPr>
          <a:xfrm>
            <a:off x="960120" y="5104567"/>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Mistral</a:t>
            </a:r>
            <a:endParaRPr lang="en-US" sz="1550" dirty="0"/>
          </a:p>
        </p:txBody>
      </p:sp>
      <p:sp>
        <p:nvSpPr>
          <p:cNvPr id="18" name="Text 13"/>
          <p:cNvSpPr/>
          <p:nvPr/>
        </p:nvSpPr>
        <p:spPr>
          <a:xfrm>
            <a:off x="960120" y="5447824"/>
            <a:ext cx="6109335"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Valued for its </a:t>
            </a:r>
            <a:pPr algn="l" indent="0" marL="0">
              <a:lnSpc>
                <a:spcPts val="2000"/>
              </a:lnSpc>
              <a:buNone/>
            </a:pPr>
            <a:r>
              <a:rPr lang="en-US" sz="1250" b="1" dirty="0">
                <a:solidFill>
                  <a:srgbClr val="404155"/>
                </a:solidFill>
                <a:latin typeface="Nobile" pitchFamily="34" charset="0"/>
                <a:ea typeface="Nobile" pitchFamily="34" charset="-122"/>
                <a:cs typeface="Nobile" pitchFamily="34" charset="-120"/>
              </a:rPr>
              <a:t>efficiency</a:t>
            </a:r>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 and </a:t>
            </a:r>
            <a:pPr algn="l" indent="0" marL="0">
              <a:lnSpc>
                <a:spcPts val="2000"/>
              </a:lnSpc>
              <a:buNone/>
            </a:pPr>
            <a:r>
              <a:rPr lang="en-US" sz="1250" b="1" dirty="0">
                <a:solidFill>
                  <a:srgbClr val="404155"/>
                </a:solidFill>
                <a:latin typeface="Nobile" pitchFamily="34" charset="0"/>
                <a:ea typeface="Nobile" pitchFamily="34" charset="-122"/>
                <a:cs typeface="Nobile" pitchFamily="34" charset="-120"/>
              </a:rPr>
              <a:t>rapid response times</a:t>
            </a:r>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 perfect for real-time applications, quick text generation, and cost-effective deployment.</a:t>
            </a:r>
            <a:endParaRPr lang="en-US" sz="1250" dirty="0"/>
          </a:p>
        </p:txBody>
      </p:sp>
      <p:sp>
        <p:nvSpPr>
          <p:cNvPr id="19" name="Shape 14"/>
          <p:cNvSpPr/>
          <p:nvPr/>
        </p:nvSpPr>
        <p:spPr>
          <a:xfrm>
            <a:off x="7394496" y="4303276"/>
            <a:ext cx="6442115" cy="1819037"/>
          </a:xfrm>
          <a:prstGeom prst="roundRect">
            <a:avLst>
              <a:gd name="adj" fmla="val 3666"/>
            </a:avLst>
          </a:prstGeom>
          <a:solidFill>
            <a:srgbClr val="D2DDF9"/>
          </a:solidFill>
          <a:ln w="7620">
            <a:solidFill>
              <a:srgbClr val="B8C3DF"/>
            </a:solidFill>
            <a:prstDash val="solid"/>
          </a:ln>
        </p:spPr>
      </p:sp>
      <p:sp>
        <p:nvSpPr>
          <p:cNvPr id="20" name="Shape 15"/>
          <p:cNvSpPr/>
          <p:nvPr/>
        </p:nvSpPr>
        <p:spPr>
          <a:xfrm>
            <a:off x="7560826" y="4469606"/>
            <a:ext cx="476250" cy="476250"/>
          </a:xfrm>
          <a:prstGeom prst="roundRect">
            <a:avLst>
              <a:gd name="adj" fmla="val 19198080"/>
            </a:avLst>
          </a:prstGeom>
          <a:solidFill>
            <a:srgbClr val="1B54DA"/>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91795" y="4600575"/>
            <a:ext cx="214313" cy="214312"/>
          </a:xfrm>
          <a:prstGeom prst="rect">
            <a:avLst/>
          </a:prstGeom>
        </p:spPr>
      </p:pic>
      <p:sp>
        <p:nvSpPr>
          <p:cNvPr id="22" name="Text 16"/>
          <p:cNvSpPr/>
          <p:nvPr/>
        </p:nvSpPr>
        <p:spPr>
          <a:xfrm>
            <a:off x="7560826" y="5104567"/>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Titan Text (AWS)</a:t>
            </a:r>
            <a:endParaRPr lang="en-US" sz="1550" dirty="0"/>
          </a:p>
        </p:txBody>
      </p:sp>
      <p:sp>
        <p:nvSpPr>
          <p:cNvPr id="23" name="Text 17"/>
          <p:cNvSpPr/>
          <p:nvPr/>
        </p:nvSpPr>
        <p:spPr>
          <a:xfrm>
            <a:off x="7560826" y="5447824"/>
            <a:ext cx="6109454"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AWS-native, designed for </a:t>
            </a:r>
            <a:pPr algn="l" indent="0" marL="0">
              <a:lnSpc>
                <a:spcPts val="2000"/>
              </a:lnSpc>
              <a:buNone/>
            </a:pPr>
            <a:r>
              <a:rPr lang="en-US" sz="1250" b="1" dirty="0">
                <a:solidFill>
                  <a:srgbClr val="404155"/>
                </a:solidFill>
                <a:latin typeface="Nobile" pitchFamily="34" charset="0"/>
                <a:ea typeface="Nobile" pitchFamily="34" charset="-122"/>
                <a:cs typeface="Nobile" pitchFamily="34" charset="-120"/>
              </a:rPr>
              <a:t>enterprise-grade tasks</a:t>
            </a:r>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 offering reliability and deep integration within the AWS ecosystem for a range of text generation needs.</a:t>
            </a:r>
            <a:endParaRPr lang="en-US" sz="1250" dirty="0"/>
          </a:p>
        </p:txBody>
      </p:sp>
      <p:sp>
        <p:nvSpPr>
          <p:cNvPr id="24" name="Text 18"/>
          <p:cNvSpPr/>
          <p:nvPr/>
        </p:nvSpPr>
        <p:spPr>
          <a:xfrm>
            <a:off x="793790" y="6360438"/>
            <a:ext cx="2381607" cy="297656"/>
          </a:xfrm>
          <a:prstGeom prst="rect">
            <a:avLst/>
          </a:prstGeom>
          <a:noFill/>
          <a:ln/>
        </p:spPr>
        <p:txBody>
          <a:bodyPr wrap="none" lIns="0" tIns="0" rIns="0" bIns="0" rtlCol="0" anchor="t"/>
          <a:lstStyle/>
          <a:p>
            <a:pPr algn="l" indent="0" marL="0">
              <a:lnSpc>
                <a:spcPts val="2300"/>
              </a:lnSpc>
              <a:buNone/>
            </a:pPr>
            <a:r>
              <a:rPr lang="en-US" sz="1850" dirty="0">
                <a:solidFill>
                  <a:srgbClr val="1B1B27"/>
                </a:solidFill>
                <a:latin typeface="Alexandria" pitchFamily="34" charset="0"/>
                <a:ea typeface="Alexandria" pitchFamily="34" charset="-122"/>
                <a:cs typeface="Alexandria" pitchFamily="34" charset="-120"/>
              </a:rPr>
              <a:t>Summary</a:t>
            </a:r>
            <a:endParaRPr lang="en-US" sz="1850" dirty="0"/>
          </a:p>
        </p:txBody>
      </p:sp>
      <p:sp>
        <p:nvSpPr>
          <p:cNvPr id="25" name="Text 19"/>
          <p:cNvSpPr/>
          <p:nvPr/>
        </p:nvSpPr>
        <p:spPr>
          <a:xfrm>
            <a:off x="793790" y="6896219"/>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When selecting a text model, consider factors like reasoning capabilities, context length requirements, speed, and cost-effectiveness to align with your specific application goals.</a:t>
            </a:r>
            <a:endParaRPr lang="en-US" sz="12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20673"/>
            <a:ext cx="7556421" cy="930354"/>
          </a:xfrm>
          <a:prstGeom prst="rect">
            <a:avLst/>
          </a:prstGeom>
          <a:noFill/>
          <a:ln/>
        </p:spPr>
        <p:txBody>
          <a:bodyPr wrap="square" lIns="0" tIns="0" rIns="0" bIns="0" rtlCol="0" anchor="t"/>
          <a:lstStyle/>
          <a:p>
            <a:pPr algn="l" indent="0" marL="0">
              <a:lnSpc>
                <a:spcPts val="3650"/>
              </a:lnSpc>
              <a:buNone/>
            </a:pPr>
            <a:r>
              <a:rPr lang="en-US" sz="2900" dirty="0">
                <a:solidFill>
                  <a:srgbClr val="1B1B27"/>
                </a:solidFill>
                <a:latin typeface="Alexandria" pitchFamily="34" charset="0"/>
                <a:ea typeface="Alexandria" pitchFamily="34" charset="-122"/>
                <a:cs typeface="Alexandria" pitchFamily="34" charset="-120"/>
              </a:rPr>
              <a:t>Image Models on Bedrock: A Comparison</a:t>
            </a:r>
            <a:endParaRPr lang="en-US" sz="2900" dirty="0"/>
          </a:p>
        </p:txBody>
      </p:sp>
      <p:sp>
        <p:nvSpPr>
          <p:cNvPr id="4" name="Text 1"/>
          <p:cNvSpPr/>
          <p:nvPr/>
        </p:nvSpPr>
        <p:spPr>
          <a:xfrm>
            <a:off x="6280190" y="1774269"/>
            <a:ext cx="7556421"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Amazon Bedrock provides access to advanced image generation models, enabling creative professionals and businesses to produce high-quality visual content with ease.</a:t>
            </a:r>
            <a:endParaRPr lang="en-US" sz="1150" dirty="0"/>
          </a:p>
        </p:txBody>
      </p:sp>
      <p:sp>
        <p:nvSpPr>
          <p:cNvPr id="5" name="Shape 2"/>
          <p:cNvSpPr/>
          <p:nvPr/>
        </p:nvSpPr>
        <p:spPr>
          <a:xfrm>
            <a:off x="6280190" y="2641163"/>
            <a:ext cx="7556421" cy="1334214"/>
          </a:xfrm>
          <a:prstGeom prst="roundRect">
            <a:avLst>
              <a:gd name="adj" fmla="val 5483"/>
            </a:avLst>
          </a:prstGeom>
          <a:solidFill>
            <a:srgbClr val="F9F9FF"/>
          </a:solidFill>
          <a:ln/>
        </p:spPr>
      </p:sp>
      <p:sp>
        <p:nvSpPr>
          <p:cNvPr id="6" name="Shape 3"/>
          <p:cNvSpPr/>
          <p:nvPr/>
        </p:nvSpPr>
        <p:spPr>
          <a:xfrm>
            <a:off x="6280190" y="2625923"/>
            <a:ext cx="7556421" cy="60960"/>
          </a:xfrm>
          <a:prstGeom prst="roundRect">
            <a:avLst>
              <a:gd name="adj" fmla="val 102558"/>
            </a:avLst>
          </a:prstGeom>
          <a:solidFill>
            <a:srgbClr val="1B54DA"/>
          </a:solidFill>
          <a:ln/>
        </p:spPr>
      </p:sp>
      <p:sp>
        <p:nvSpPr>
          <p:cNvPr id="7" name="Shape 4"/>
          <p:cNvSpPr/>
          <p:nvPr/>
        </p:nvSpPr>
        <p:spPr>
          <a:xfrm>
            <a:off x="9835158" y="2417921"/>
            <a:ext cx="446484" cy="446484"/>
          </a:xfrm>
          <a:prstGeom prst="roundRect">
            <a:avLst>
              <a:gd name="adj" fmla="val 204800"/>
            </a:avLst>
          </a:prstGeom>
          <a:solidFill>
            <a:srgbClr val="1B54DA"/>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9103" y="2551748"/>
            <a:ext cx="178594" cy="178594"/>
          </a:xfrm>
          <a:prstGeom prst="rect">
            <a:avLst/>
          </a:prstGeom>
        </p:spPr>
      </p:pic>
      <p:sp>
        <p:nvSpPr>
          <p:cNvPr id="9" name="Text 5"/>
          <p:cNvSpPr/>
          <p:nvPr/>
        </p:nvSpPr>
        <p:spPr>
          <a:xfrm>
            <a:off x="6444258" y="3013234"/>
            <a:ext cx="2080141"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Titan Image Generator</a:t>
            </a:r>
            <a:endParaRPr lang="en-US" sz="1450" dirty="0"/>
          </a:p>
        </p:txBody>
      </p:sp>
      <p:sp>
        <p:nvSpPr>
          <p:cNvPr id="10" name="Text 6"/>
          <p:cNvSpPr/>
          <p:nvPr/>
        </p:nvSpPr>
        <p:spPr>
          <a:xfrm>
            <a:off x="6444258" y="3335060"/>
            <a:ext cx="7228284"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Specialises in </a:t>
            </a:r>
            <a:pPr algn="l" indent="0" marL="0">
              <a:lnSpc>
                <a:spcPts val="1850"/>
              </a:lnSpc>
              <a:buNone/>
            </a:pPr>
            <a:r>
              <a:rPr lang="en-US" sz="1150" b="1" dirty="0">
                <a:solidFill>
                  <a:srgbClr val="404155"/>
                </a:solidFill>
                <a:latin typeface="Nobile" pitchFamily="34" charset="0"/>
                <a:ea typeface="Nobile" pitchFamily="34" charset="-122"/>
                <a:cs typeface="Nobile" pitchFamily="34" charset="-120"/>
              </a:rPr>
              <a:t>clean, controlled image generation</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perfect for high-quality commercial assets. Ideal for product imagery, marketing creatives, and branding assets.</a:t>
            </a:r>
            <a:endParaRPr lang="en-US" sz="1150" dirty="0"/>
          </a:p>
        </p:txBody>
      </p:sp>
      <p:sp>
        <p:nvSpPr>
          <p:cNvPr id="11" name="Shape 7"/>
          <p:cNvSpPr/>
          <p:nvPr/>
        </p:nvSpPr>
        <p:spPr>
          <a:xfrm>
            <a:off x="6280190" y="4347448"/>
            <a:ext cx="7556421" cy="1334214"/>
          </a:xfrm>
          <a:prstGeom prst="roundRect">
            <a:avLst>
              <a:gd name="adj" fmla="val 5483"/>
            </a:avLst>
          </a:prstGeom>
          <a:solidFill>
            <a:srgbClr val="F9F9FF"/>
          </a:solidFill>
          <a:ln/>
        </p:spPr>
      </p:sp>
      <p:sp>
        <p:nvSpPr>
          <p:cNvPr id="12" name="Shape 8"/>
          <p:cNvSpPr/>
          <p:nvPr/>
        </p:nvSpPr>
        <p:spPr>
          <a:xfrm>
            <a:off x="6280190" y="4332208"/>
            <a:ext cx="7556421" cy="60960"/>
          </a:xfrm>
          <a:prstGeom prst="roundRect">
            <a:avLst>
              <a:gd name="adj" fmla="val 102558"/>
            </a:avLst>
          </a:prstGeom>
          <a:solidFill>
            <a:srgbClr val="1B54DA"/>
          </a:solidFill>
          <a:ln/>
        </p:spPr>
      </p:sp>
      <p:sp>
        <p:nvSpPr>
          <p:cNvPr id="13" name="Shape 9"/>
          <p:cNvSpPr/>
          <p:nvPr/>
        </p:nvSpPr>
        <p:spPr>
          <a:xfrm>
            <a:off x="9835158" y="4124206"/>
            <a:ext cx="446484" cy="446484"/>
          </a:xfrm>
          <a:prstGeom prst="roundRect">
            <a:avLst>
              <a:gd name="adj" fmla="val 204800"/>
            </a:avLst>
          </a:prstGeom>
          <a:solidFill>
            <a:srgbClr val="1B54DA"/>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69103" y="4258032"/>
            <a:ext cx="178594" cy="178594"/>
          </a:xfrm>
          <a:prstGeom prst="rect">
            <a:avLst/>
          </a:prstGeom>
        </p:spPr>
      </p:pic>
      <p:sp>
        <p:nvSpPr>
          <p:cNvPr id="15" name="Text 10"/>
          <p:cNvSpPr/>
          <p:nvPr/>
        </p:nvSpPr>
        <p:spPr>
          <a:xfrm>
            <a:off x="6444258" y="4719518"/>
            <a:ext cx="2577346"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Stability Diffusion XL (SDXL)</a:t>
            </a:r>
            <a:endParaRPr lang="en-US" sz="1450" dirty="0"/>
          </a:p>
        </p:txBody>
      </p:sp>
      <p:sp>
        <p:nvSpPr>
          <p:cNvPr id="16" name="Text 11"/>
          <p:cNvSpPr/>
          <p:nvPr/>
        </p:nvSpPr>
        <p:spPr>
          <a:xfrm>
            <a:off x="6444258" y="5041344"/>
            <a:ext cx="7228284"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An </a:t>
            </a:r>
            <a:pPr algn="l" indent="0" marL="0">
              <a:lnSpc>
                <a:spcPts val="1850"/>
              </a:lnSpc>
              <a:buNone/>
            </a:pPr>
            <a:r>
              <a:rPr lang="en-US" sz="1150" b="1" dirty="0">
                <a:solidFill>
                  <a:srgbClr val="404155"/>
                </a:solidFill>
                <a:latin typeface="Nobile" pitchFamily="34" charset="0"/>
                <a:ea typeface="Nobile" pitchFamily="34" charset="-122"/>
                <a:cs typeface="Nobile" pitchFamily="34" charset="-120"/>
              </a:rPr>
              <a:t>industry-leading AI art model</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known for creative freedom and diverse artistic styles. Great for concept art, visual design, illustrations, and supports flexible variations.</a:t>
            </a:r>
            <a:endParaRPr lang="en-US" sz="1150" dirty="0"/>
          </a:p>
        </p:txBody>
      </p:sp>
      <p:sp>
        <p:nvSpPr>
          <p:cNvPr id="17" name="Text 12"/>
          <p:cNvSpPr/>
          <p:nvPr/>
        </p:nvSpPr>
        <p:spPr>
          <a:xfrm>
            <a:off x="6280190" y="5904905"/>
            <a:ext cx="3347323" cy="372070"/>
          </a:xfrm>
          <a:prstGeom prst="rect">
            <a:avLst/>
          </a:prstGeom>
          <a:noFill/>
          <a:ln/>
        </p:spPr>
        <p:txBody>
          <a:bodyPr wrap="none" lIns="0" tIns="0" rIns="0" bIns="0" rtlCol="0" anchor="t"/>
          <a:lstStyle/>
          <a:p>
            <a:pPr algn="l" indent="0" marL="0">
              <a:lnSpc>
                <a:spcPts val="2900"/>
              </a:lnSpc>
              <a:buNone/>
            </a:pPr>
            <a:r>
              <a:rPr lang="en-US" sz="2300" dirty="0">
                <a:solidFill>
                  <a:srgbClr val="1B1B27"/>
                </a:solidFill>
                <a:latin typeface="Alexandria" pitchFamily="34" charset="0"/>
                <a:ea typeface="Alexandria" pitchFamily="34" charset="-122"/>
                <a:cs typeface="Alexandria" pitchFamily="34" charset="-120"/>
              </a:rPr>
              <a:t>Where They Are Useful</a:t>
            </a:r>
            <a:endParaRPr lang="en-US" sz="2300" dirty="0"/>
          </a:p>
        </p:txBody>
      </p:sp>
      <p:sp>
        <p:nvSpPr>
          <p:cNvPr id="18" name="Text 13"/>
          <p:cNvSpPr/>
          <p:nvPr/>
        </p:nvSpPr>
        <p:spPr>
          <a:xfrm>
            <a:off x="6280190" y="6500217"/>
            <a:ext cx="7556421"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E-commerce for compelling product visuals.</a:t>
            </a:r>
            <a:endParaRPr lang="en-US" sz="1150" dirty="0"/>
          </a:p>
        </p:txBody>
      </p:sp>
      <p:sp>
        <p:nvSpPr>
          <p:cNvPr id="19" name="Text 14"/>
          <p:cNvSpPr/>
          <p:nvPr/>
        </p:nvSpPr>
        <p:spPr>
          <a:xfrm>
            <a:off x="6280190" y="6790373"/>
            <a:ext cx="7556421"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Marketing teams for engaging campaigns and creatives.</a:t>
            </a:r>
            <a:endParaRPr lang="en-US" sz="1150" dirty="0"/>
          </a:p>
        </p:txBody>
      </p:sp>
      <p:sp>
        <p:nvSpPr>
          <p:cNvPr id="20" name="Text 15"/>
          <p:cNvSpPr/>
          <p:nvPr/>
        </p:nvSpPr>
        <p:spPr>
          <a:xfrm>
            <a:off x="6280190" y="7080528"/>
            <a:ext cx="7556421"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Creative agencies for rapid ideation and design prototyping.</a:t>
            </a:r>
            <a:endParaRPr lang="en-US" sz="1150" dirty="0"/>
          </a:p>
        </p:txBody>
      </p:sp>
      <p:sp>
        <p:nvSpPr>
          <p:cNvPr id="21" name="Text 16"/>
          <p:cNvSpPr/>
          <p:nvPr/>
        </p:nvSpPr>
        <p:spPr>
          <a:xfrm>
            <a:off x="6280190" y="7370683"/>
            <a:ext cx="7556421"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4155"/>
                </a:solidFill>
                <a:latin typeface="Nobile" pitchFamily="34" charset="0"/>
                <a:ea typeface="Nobile" pitchFamily="34" charset="-122"/>
                <a:cs typeface="Nobile" pitchFamily="34" charset="-120"/>
              </a:rPr>
              <a:t>Product prototyping for visualising concepts before development.</a:t>
            </a:r>
            <a:endParaRPr lang="en-US" sz="11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305330" y="2240756"/>
            <a:ext cx="5163741" cy="3748088"/>
          </a:xfrm>
          <a:prstGeom prst="rect">
            <a:avLst/>
          </a:prstGeom>
        </p:spPr>
      </p:pic>
      <p:sp>
        <p:nvSpPr>
          <p:cNvPr id="3" name="Text 0"/>
          <p:cNvSpPr/>
          <p:nvPr/>
        </p:nvSpPr>
        <p:spPr>
          <a:xfrm>
            <a:off x="793790" y="626031"/>
            <a:ext cx="7556421" cy="806291"/>
          </a:xfrm>
          <a:prstGeom prst="rect">
            <a:avLst/>
          </a:prstGeom>
          <a:noFill/>
          <a:ln/>
        </p:spPr>
        <p:txBody>
          <a:bodyPr wrap="square" lIns="0" tIns="0" rIns="0" bIns="0" rtlCol="0" anchor="t"/>
          <a:lstStyle/>
          <a:p>
            <a:pPr algn="l" indent="0" marL="0">
              <a:lnSpc>
                <a:spcPts val="3150"/>
              </a:lnSpc>
              <a:buNone/>
            </a:pPr>
            <a:r>
              <a:rPr lang="en-US" sz="2500" dirty="0">
                <a:solidFill>
                  <a:srgbClr val="1B1B27"/>
                </a:solidFill>
                <a:latin typeface="Alexandria" pitchFamily="34" charset="0"/>
                <a:ea typeface="Alexandria" pitchFamily="34" charset="-122"/>
                <a:cs typeface="Alexandria" pitchFamily="34" charset="-120"/>
              </a:rPr>
              <a:t>Embedding Models on Bedrock: Understanding Semantic Meaning</a:t>
            </a:r>
            <a:endParaRPr lang="en-US" sz="2500" dirty="0"/>
          </a:p>
        </p:txBody>
      </p:sp>
      <p:sp>
        <p:nvSpPr>
          <p:cNvPr id="4" name="Text 1"/>
          <p:cNvSpPr/>
          <p:nvPr/>
        </p:nvSpPr>
        <p:spPr>
          <a:xfrm>
            <a:off x="793790" y="1625798"/>
            <a:ext cx="7556421"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At its core, </a:t>
            </a:r>
            <a:pPr algn="l" indent="0" marL="0">
              <a:lnSpc>
                <a:spcPts val="1600"/>
              </a:lnSpc>
              <a:buNone/>
            </a:pPr>
            <a:r>
              <a:rPr lang="en-US" sz="1000" b="1" dirty="0">
                <a:solidFill>
                  <a:srgbClr val="404155"/>
                </a:solidFill>
                <a:latin typeface="Nobile" pitchFamily="34" charset="0"/>
                <a:ea typeface="Nobile" pitchFamily="34" charset="-122"/>
                <a:cs typeface="Nobile" pitchFamily="34" charset="-120"/>
              </a:rPr>
              <a:t>embeddings</a:t>
            </a:r>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 convert unstructured text into numerical vector representations. These vectors capture the semantic meaning of the text, allowing machines to "understand" and compare concepts beyond mere keywords.</a:t>
            </a:r>
            <a:endParaRPr lang="en-US" sz="1000" dirty="0"/>
          </a:p>
        </p:txBody>
      </p:sp>
      <p:sp>
        <p:nvSpPr>
          <p:cNvPr id="5" name="Text 2"/>
          <p:cNvSpPr/>
          <p:nvPr/>
        </p:nvSpPr>
        <p:spPr>
          <a:xfrm>
            <a:off x="793790" y="2232184"/>
            <a:ext cx="2415302"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Why Embeddings Matter</a:t>
            </a:r>
            <a:endParaRPr lang="en-US" sz="1500" dirty="0"/>
          </a:p>
        </p:txBody>
      </p:sp>
      <p:sp>
        <p:nvSpPr>
          <p:cNvPr id="6" name="Shape 3"/>
          <p:cNvSpPr/>
          <p:nvPr/>
        </p:nvSpPr>
        <p:spPr>
          <a:xfrm>
            <a:off x="793790" y="2667476"/>
            <a:ext cx="7556421" cy="980123"/>
          </a:xfrm>
          <a:prstGeom prst="roundRect">
            <a:avLst>
              <a:gd name="adj" fmla="val 7464"/>
            </a:avLst>
          </a:prstGeom>
          <a:solidFill>
            <a:srgbClr val="F9F9FF"/>
          </a:solidFill>
          <a:ln w="15240">
            <a:solidFill>
              <a:srgbClr val="B8C3DF"/>
            </a:solidFill>
            <a:prstDash val="solid"/>
          </a:ln>
        </p:spPr>
      </p:sp>
      <p:sp>
        <p:nvSpPr>
          <p:cNvPr id="7" name="Shape 4"/>
          <p:cNvSpPr/>
          <p:nvPr/>
        </p:nvSpPr>
        <p:spPr>
          <a:xfrm>
            <a:off x="778550" y="2667476"/>
            <a:ext cx="60960" cy="980123"/>
          </a:xfrm>
          <a:prstGeom prst="roundRect">
            <a:avLst>
              <a:gd name="adj" fmla="val 88884"/>
            </a:avLst>
          </a:prstGeom>
          <a:solidFill>
            <a:srgbClr val="1B54DA"/>
          </a:solidFill>
          <a:ln/>
        </p:spPr>
      </p:sp>
      <p:sp>
        <p:nvSpPr>
          <p:cNvPr id="8" name="Text 5"/>
          <p:cNvSpPr/>
          <p:nvPr/>
        </p:nvSpPr>
        <p:spPr>
          <a:xfrm>
            <a:off x="983694" y="2811661"/>
            <a:ext cx="2021324"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Machine Comprehension</a:t>
            </a:r>
            <a:endParaRPr lang="en-US" sz="1250" dirty="0"/>
          </a:p>
        </p:txBody>
      </p:sp>
      <p:sp>
        <p:nvSpPr>
          <p:cNvPr id="9" name="Text 6"/>
          <p:cNvSpPr/>
          <p:nvPr/>
        </p:nvSpPr>
        <p:spPr>
          <a:xfrm>
            <a:off x="983694" y="3090505"/>
            <a:ext cx="7222331"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Machines cannot directly process human language, but they excel at numerical comparisons. Embeddings bridge this gap.</a:t>
            </a:r>
            <a:endParaRPr lang="en-US" sz="1000" dirty="0"/>
          </a:p>
        </p:txBody>
      </p:sp>
      <p:sp>
        <p:nvSpPr>
          <p:cNvPr id="10" name="Shape 7"/>
          <p:cNvSpPr/>
          <p:nvPr/>
        </p:nvSpPr>
        <p:spPr>
          <a:xfrm>
            <a:off x="793790" y="3776543"/>
            <a:ext cx="7556421" cy="980123"/>
          </a:xfrm>
          <a:prstGeom prst="roundRect">
            <a:avLst>
              <a:gd name="adj" fmla="val 7464"/>
            </a:avLst>
          </a:prstGeom>
          <a:solidFill>
            <a:srgbClr val="F9F9FF"/>
          </a:solidFill>
          <a:ln w="15240">
            <a:solidFill>
              <a:srgbClr val="B8C3DF"/>
            </a:solidFill>
            <a:prstDash val="solid"/>
          </a:ln>
        </p:spPr>
      </p:sp>
      <p:sp>
        <p:nvSpPr>
          <p:cNvPr id="11" name="Shape 8"/>
          <p:cNvSpPr/>
          <p:nvPr/>
        </p:nvSpPr>
        <p:spPr>
          <a:xfrm>
            <a:off x="778550" y="3776543"/>
            <a:ext cx="60960" cy="980123"/>
          </a:xfrm>
          <a:prstGeom prst="roundRect">
            <a:avLst>
              <a:gd name="adj" fmla="val 88884"/>
            </a:avLst>
          </a:prstGeom>
          <a:solidFill>
            <a:srgbClr val="1B54DA"/>
          </a:solidFill>
          <a:ln/>
        </p:spPr>
      </p:sp>
      <p:sp>
        <p:nvSpPr>
          <p:cNvPr id="12" name="Text 9"/>
          <p:cNvSpPr/>
          <p:nvPr/>
        </p:nvSpPr>
        <p:spPr>
          <a:xfrm>
            <a:off x="983694" y="3920728"/>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Enhanced Search</a:t>
            </a:r>
            <a:endParaRPr lang="en-US" sz="1250" dirty="0"/>
          </a:p>
        </p:txBody>
      </p:sp>
      <p:sp>
        <p:nvSpPr>
          <p:cNvPr id="13" name="Text 10"/>
          <p:cNvSpPr/>
          <p:nvPr/>
        </p:nvSpPr>
        <p:spPr>
          <a:xfrm>
            <a:off x="983694" y="4199573"/>
            <a:ext cx="7222331"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Enable </a:t>
            </a:r>
            <a:pPr algn="l" indent="0" marL="0">
              <a:lnSpc>
                <a:spcPts val="1600"/>
              </a:lnSpc>
              <a:buNone/>
            </a:pPr>
            <a:r>
              <a:rPr lang="en-US" sz="1000" b="1" dirty="0">
                <a:solidFill>
                  <a:srgbClr val="404155"/>
                </a:solidFill>
                <a:latin typeface="Nobile" pitchFamily="34" charset="0"/>
                <a:ea typeface="Nobile" pitchFamily="34" charset="-122"/>
                <a:cs typeface="Nobile" pitchFamily="34" charset="-120"/>
              </a:rPr>
              <a:t>semantic search</a:t>
            </a:r>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 where results are based on meaning, not just exact keyword matches, revolutionising information retrieval.</a:t>
            </a:r>
            <a:endParaRPr lang="en-US" sz="1000" dirty="0"/>
          </a:p>
        </p:txBody>
      </p:sp>
      <p:sp>
        <p:nvSpPr>
          <p:cNvPr id="14" name="Shape 11"/>
          <p:cNvSpPr/>
          <p:nvPr/>
        </p:nvSpPr>
        <p:spPr>
          <a:xfrm>
            <a:off x="793790" y="4885611"/>
            <a:ext cx="7556421" cy="773668"/>
          </a:xfrm>
          <a:prstGeom prst="roundRect">
            <a:avLst>
              <a:gd name="adj" fmla="val 9455"/>
            </a:avLst>
          </a:prstGeom>
          <a:solidFill>
            <a:srgbClr val="F9F9FF"/>
          </a:solidFill>
          <a:ln w="15240">
            <a:solidFill>
              <a:srgbClr val="B8C3DF"/>
            </a:solidFill>
            <a:prstDash val="solid"/>
          </a:ln>
        </p:spPr>
      </p:sp>
      <p:sp>
        <p:nvSpPr>
          <p:cNvPr id="15" name="Shape 12"/>
          <p:cNvSpPr/>
          <p:nvPr/>
        </p:nvSpPr>
        <p:spPr>
          <a:xfrm>
            <a:off x="778550" y="4885611"/>
            <a:ext cx="60960" cy="773668"/>
          </a:xfrm>
          <a:prstGeom prst="roundRect">
            <a:avLst>
              <a:gd name="adj" fmla="val 88884"/>
            </a:avLst>
          </a:prstGeom>
          <a:solidFill>
            <a:srgbClr val="1B54DA"/>
          </a:solidFill>
          <a:ln/>
        </p:spPr>
      </p:sp>
      <p:sp>
        <p:nvSpPr>
          <p:cNvPr id="16" name="Text 13"/>
          <p:cNvSpPr/>
          <p:nvPr/>
        </p:nvSpPr>
        <p:spPr>
          <a:xfrm>
            <a:off x="983694" y="5029795"/>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RAG Pipelines</a:t>
            </a:r>
            <a:endParaRPr lang="en-US" sz="1250" dirty="0"/>
          </a:p>
        </p:txBody>
      </p:sp>
      <p:sp>
        <p:nvSpPr>
          <p:cNvPr id="17" name="Text 14"/>
          <p:cNvSpPr/>
          <p:nvPr/>
        </p:nvSpPr>
        <p:spPr>
          <a:xfrm>
            <a:off x="983694" y="5308640"/>
            <a:ext cx="722233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Power Retrieval Augmented Generation (RAG) by efficiently finding relevant documents for LLMs to use as context.</a:t>
            </a:r>
            <a:endParaRPr lang="en-US" sz="1000" dirty="0"/>
          </a:p>
        </p:txBody>
      </p:sp>
      <p:sp>
        <p:nvSpPr>
          <p:cNvPr id="18" name="Shape 15"/>
          <p:cNvSpPr/>
          <p:nvPr/>
        </p:nvSpPr>
        <p:spPr>
          <a:xfrm>
            <a:off x="793790" y="5788223"/>
            <a:ext cx="7556421" cy="773668"/>
          </a:xfrm>
          <a:prstGeom prst="roundRect">
            <a:avLst>
              <a:gd name="adj" fmla="val 9455"/>
            </a:avLst>
          </a:prstGeom>
          <a:solidFill>
            <a:srgbClr val="F9F9FF"/>
          </a:solidFill>
          <a:ln w="15240">
            <a:solidFill>
              <a:srgbClr val="B8C3DF"/>
            </a:solidFill>
            <a:prstDash val="solid"/>
          </a:ln>
        </p:spPr>
      </p:sp>
      <p:sp>
        <p:nvSpPr>
          <p:cNvPr id="19" name="Shape 16"/>
          <p:cNvSpPr/>
          <p:nvPr/>
        </p:nvSpPr>
        <p:spPr>
          <a:xfrm>
            <a:off x="778550" y="5788223"/>
            <a:ext cx="60960" cy="773668"/>
          </a:xfrm>
          <a:prstGeom prst="roundRect">
            <a:avLst>
              <a:gd name="adj" fmla="val 88884"/>
            </a:avLst>
          </a:prstGeom>
          <a:solidFill>
            <a:srgbClr val="1B54DA"/>
          </a:solidFill>
          <a:ln/>
        </p:spPr>
      </p:sp>
      <p:sp>
        <p:nvSpPr>
          <p:cNvPr id="20" name="Text 17"/>
          <p:cNvSpPr/>
          <p:nvPr/>
        </p:nvSpPr>
        <p:spPr>
          <a:xfrm>
            <a:off x="983694" y="5932408"/>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Data Organisation</a:t>
            </a:r>
            <a:endParaRPr lang="en-US" sz="1250" dirty="0"/>
          </a:p>
        </p:txBody>
      </p:sp>
      <p:sp>
        <p:nvSpPr>
          <p:cNvPr id="21" name="Text 18"/>
          <p:cNvSpPr/>
          <p:nvPr/>
        </p:nvSpPr>
        <p:spPr>
          <a:xfrm>
            <a:off x="983694" y="6211253"/>
            <a:ext cx="722233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Facilitate clustering, grouping, and recommendation systems by identifying related documents or data points.</a:t>
            </a:r>
            <a:endParaRPr lang="en-US" sz="1000" dirty="0"/>
          </a:p>
        </p:txBody>
      </p:sp>
      <p:sp>
        <p:nvSpPr>
          <p:cNvPr id="22" name="Text 19"/>
          <p:cNvSpPr/>
          <p:nvPr/>
        </p:nvSpPr>
        <p:spPr>
          <a:xfrm>
            <a:off x="793790" y="6755368"/>
            <a:ext cx="1935123"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A Simple Use Case</a:t>
            </a:r>
            <a:endParaRPr lang="en-US" sz="1500" dirty="0"/>
          </a:p>
        </p:txBody>
      </p:sp>
      <p:sp>
        <p:nvSpPr>
          <p:cNvPr id="23" name="Text 20"/>
          <p:cNvSpPr/>
          <p:nvPr/>
        </p:nvSpPr>
        <p:spPr>
          <a:xfrm>
            <a:off x="793790" y="7190661"/>
            <a:ext cx="7556421"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If you search for "invoice overdue" using embeddings, the system won't just look for those exact words. It could return all documents related to </a:t>
            </a:r>
            <a:pPr algn="l" indent="0" marL="0">
              <a:lnSpc>
                <a:spcPts val="1600"/>
              </a:lnSpc>
              <a:buNone/>
            </a:pPr>
            <a:r>
              <a:rPr lang="en-US" sz="1000" b="1" dirty="0">
                <a:solidFill>
                  <a:srgbClr val="404155"/>
                </a:solidFill>
                <a:latin typeface="Nobile" pitchFamily="34" charset="0"/>
                <a:ea typeface="Nobile" pitchFamily="34" charset="-122"/>
                <a:cs typeface="Nobile" pitchFamily="34" charset="-120"/>
              </a:rPr>
              <a:t>payments, collections, or outstanding bills</a:t>
            </a:r>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 even if the word "invoice" isn't explicitly present.</a:t>
            </a:r>
            <a:endParaRPr lang="en-US"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676394"/>
            <a:ext cx="7373422" cy="527090"/>
          </a:xfrm>
          <a:prstGeom prst="rect">
            <a:avLst/>
          </a:prstGeom>
          <a:noFill/>
          <a:ln/>
        </p:spPr>
        <p:txBody>
          <a:bodyPr wrap="none" lIns="0" tIns="0" rIns="0" bIns="0" rtlCol="0" anchor="t"/>
          <a:lstStyle/>
          <a:p>
            <a:pPr algn="l" indent="0" marL="0">
              <a:lnSpc>
                <a:spcPts val="4150"/>
              </a:lnSpc>
              <a:buNone/>
            </a:pPr>
            <a:r>
              <a:rPr lang="en-US" sz="3300" dirty="0">
                <a:solidFill>
                  <a:srgbClr val="1B1B27"/>
                </a:solidFill>
                <a:latin typeface="Alexandria" pitchFamily="34" charset="0"/>
                <a:ea typeface="Alexandria" pitchFamily="34" charset="-122"/>
                <a:cs typeface="Alexandria" pitchFamily="34" charset="-120"/>
              </a:rPr>
              <a:t>Knowledge Bases in Bedrock (RAG)</a:t>
            </a:r>
            <a:endParaRPr lang="en-US" sz="3300" dirty="0"/>
          </a:p>
        </p:txBody>
      </p:sp>
      <p:sp>
        <p:nvSpPr>
          <p:cNvPr id="3" name="Text 1"/>
          <p:cNvSpPr/>
          <p:nvPr/>
        </p:nvSpPr>
        <p:spPr>
          <a:xfrm>
            <a:off x="793790" y="1540788"/>
            <a:ext cx="13042821" cy="53982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Knowledge Bases (KB) in Amazon Bedrock enable Retrieval-Augmented Generation (RAG), allowing your foundation models to interact with and generate responses based on your proprietary documents stored in S3.</a:t>
            </a:r>
            <a:endParaRPr lang="en-US" sz="1300" dirty="0"/>
          </a:p>
        </p:txBody>
      </p:sp>
      <p:sp>
        <p:nvSpPr>
          <p:cNvPr id="4" name="Text 2"/>
          <p:cNvSpPr/>
          <p:nvPr/>
        </p:nvSpPr>
        <p:spPr>
          <a:xfrm>
            <a:off x="793790" y="2333625"/>
            <a:ext cx="4937165" cy="316230"/>
          </a:xfrm>
          <a:prstGeom prst="rect">
            <a:avLst/>
          </a:prstGeom>
          <a:noFill/>
          <a:ln/>
        </p:spPr>
        <p:txBody>
          <a:bodyPr wrap="none" lIns="0" tIns="0" rIns="0" bIns="0" rtlCol="0" anchor="t"/>
          <a:lstStyle/>
          <a:p>
            <a:pPr algn="l" indent="0" marL="0">
              <a:lnSpc>
                <a:spcPts val="2450"/>
              </a:lnSpc>
              <a:buNone/>
            </a:pPr>
            <a:r>
              <a:rPr lang="en-US" sz="1950" dirty="0">
                <a:solidFill>
                  <a:srgbClr val="1B1B27"/>
                </a:solidFill>
                <a:latin typeface="Alexandria" pitchFamily="34" charset="0"/>
                <a:ea typeface="Alexandria" pitchFamily="34" charset="-122"/>
                <a:cs typeface="Alexandria" pitchFamily="34" charset="-120"/>
              </a:rPr>
              <a:t>How Knowledge Bases Streamline RAG</a:t>
            </a:r>
            <a:endParaRPr lang="en-US" sz="195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923937"/>
            <a:ext cx="168593" cy="168593"/>
          </a:xfrm>
          <a:prstGeom prst="rect">
            <a:avLst/>
          </a:prstGeom>
        </p:spPr>
      </p:pic>
      <p:sp>
        <p:nvSpPr>
          <p:cNvPr id="6" name="Shape 3"/>
          <p:cNvSpPr/>
          <p:nvPr/>
        </p:nvSpPr>
        <p:spPr>
          <a:xfrm>
            <a:off x="793790" y="3166705"/>
            <a:ext cx="6437114" cy="22860"/>
          </a:xfrm>
          <a:prstGeom prst="rect">
            <a:avLst/>
          </a:prstGeom>
          <a:solidFill>
            <a:srgbClr val="1B54DA"/>
          </a:solidFill>
          <a:ln/>
        </p:spPr>
      </p:sp>
      <p:sp>
        <p:nvSpPr>
          <p:cNvPr id="7" name="Text 4"/>
          <p:cNvSpPr/>
          <p:nvPr/>
        </p:nvSpPr>
        <p:spPr>
          <a:xfrm>
            <a:off x="793790" y="3296722"/>
            <a:ext cx="3434477"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Document Ingestion &amp; Chunking</a:t>
            </a:r>
            <a:endParaRPr lang="en-US" sz="1650" dirty="0"/>
          </a:p>
        </p:txBody>
      </p:sp>
      <p:sp>
        <p:nvSpPr>
          <p:cNvPr id="8" name="Text 5"/>
          <p:cNvSpPr/>
          <p:nvPr/>
        </p:nvSpPr>
        <p:spPr>
          <a:xfrm>
            <a:off x="793790" y="3661410"/>
            <a:ext cx="6437114" cy="53982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Your documents are automatically split into smaller, manageable chunks, optimising them for retrieval and context integration.</a:t>
            </a:r>
            <a:endParaRPr lang="en-US" sz="1300" dirty="0"/>
          </a:p>
        </p:txBody>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496" y="2923937"/>
            <a:ext cx="168593" cy="168593"/>
          </a:xfrm>
          <a:prstGeom prst="rect">
            <a:avLst/>
          </a:prstGeom>
        </p:spPr>
      </p:pic>
      <p:sp>
        <p:nvSpPr>
          <p:cNvPr id="10" name="Shape 6"/>
          <p:cNvSpPr/>
          <p:nvPr/>
        </p:nvSpPr>
        <p:spPr>
          <a:xfrm>
            <a:off x="7399496" y="3166705"/>
            <a:ext cx="6437114" cy="22860"/>
          </a:xfrm>
          <a:prstGeom prst="rect">
            <a:avLst/>
          </a:prstGeom>
          <a:solidFill>
            <a:srgbClr val="1B54DA"/>
          </a:solidFill>
          <a:ln/>
        </p:spPr>
      </p:sp>
      <p:sp>
        <p:nvSpPr>
          <p:cNvPr id="11" name="Text 7"/>
          <p:cNvSpPr/>
          <p:nvPr/>
        </p:nvSpPr>
        <p:spPr>
          <a:xfrm>
            <a:off x="7399496" y="3296722"/>
            <a:ext cx="3257907"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Semantic Embedding Creation</a:t>
            </a:r>
            <a:endParaRPr lang="en-US" sz="1650" dirty="0"/>
          </a:p>
        </p:txBody>
      </p:sp>
      <p:sp>
        <p:nvSpPr>
          <p:cNvPr id="12" name="Text 8"/>
          <p:cNvSpPr/>
          <p:nvPr/>
        </p:nvSpPr>
        <p:spPr>
          <a:xfrm>
            <a:off x="7399496" y="3661410"/>
            <a:ext cx="6437114" cy="53982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Each chunk is transformed into a numerical vector (embedding) using an embedding model, capturing its semantic meaning.</a:t>
            </a:r>
            <a:endParaRPr lang="en-US" sz="1300" dirty="0"/>
          </a:p>
        </p:txBody>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517350"/>
            <a:ext cx="168593" cy="168593"/>
          </a:xfrm>
          <a:prstGeom prst="rect">
            <a:avLst/>
          </a:prstGeom>
        </p:spPr>
      </p:pic>
      <p:sp>
        <p:nvSpPr>
          <p:cNvPr id="14" name="Shape 9"/>
          <p:cNvSpPr/>
          <p:nvPr/>
        </p:nvSpPr>
        <p:spPr>
          <a:xfrm>
            <a:off x="793790" y="4760119"/>
            <a:ext cx="6437114" cy="22860"/>
          </a:xfrm>
          <a:prstGeom prst="rect">
            <a:avLst/>
          </a:prstGeom>
          <a:solidFill>
            <a:srgbClr val="1B54DA"/>
          </a:solidFill>
          <a:ln/>
        </p:spPr>
      </p:sp>
      <p:sp>
        <p:nvSpPr>
          <p:cNvPr id="15" name="Text 10"/>
          <p:cNvSpPr/>
          <p:nvPr/>
        </p:nvSpPr>
        <p:spPr>
          <a:xfrm>
            <a:off x="793790" y="4890135"/>
            <a:ext cx="2691646"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Vector Database Indexing</a:t>
            </a:r>
            <a:endParaRPr lang="en-US" sz="1650" dirty="0"/>
          </a:p>
        </p:txBody>
      </p:sp>
      <p:sp>
        <p:nvSpPr>
          <p:cNvPr id="16" name="Text 11"/>
          <p:cNvSpPr/>
          <p:nvPr/>
        </p:nvSpPr>
        <p:spPr>
          <a:xfrm>
            <a:off x="793790" y="5254823"/>
            <a:ext cx="6437114" cy="53982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These embeddings are then indexed in a vector database, creating a searchable repository of your enterprise knowledge.</a:t>
            </a:r>
            <a:endParaRPr lang="en-US" sz="1300" dirty="0"/>
          </a:p>
        </p:txBody>
      </p:sp>
      <p:pic>
        <p:nvPicPr>
          <p:cNvPr id="1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99496" y="4517350"/>
            <a:ext cx="168593" cy="168593"/>
          </a:xfrm>
          <a:prstGeom prst="rect">
            <a:avLst/>
          </a:prstGeom>
        </p:spPr>
      </p:pic>
      <p:sp>
        <p:nvSpPr>
          <p:cNvPr id="18" name="Shape 12"/>
          <p:cNvSpPr/>
          <p:nvPr/>
        </p:nvSpPr>
        <p:spPr>
          <a:xfrm>
            <a:off x="7399496" y="4760119"/>
            <a:ext cx="6437114" cy="22860"/>
          </a:xfrm>
          <a:prstGeom prst="rect">
            <a:avLst/>
          </a:prstGeom>
          <a:solidFill>
            <a:srgbClr val="1B54DA"/>
          </a:solidFill>
          <a:ln/>
        </p:spPr>
      </p:sp>
      <p:sp>
        <p:nvSpPr>
          <p:cNvPr id="19" name="Text 13"/>
          <p:cNvSpPr/>
          <p:nvPr/>
        </p:nvSpPr>
        <p:spPr>
          <a:xfrm>
            <a:off x="7399496" y="4890135"/>
            <a:ext cx="3473053"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Intelligent Retrieval &amp; Generation</a:t>
            </a:r>
            <a:endParaRPr lang="en-US" sz="1650" dirty="0"/>
          </a:p>
        </p:txBody>
      </p:sp>
      <p:sp>
        <p:nvSpPr>
          <p:cNvPr id="20" name="Text 14"/>
          <p:cNvSpPr/>
          <p:nvPr/>
        </p:nvSpPr>
        <p:spPr>
          <a:xfrm>
            <a:off x="7399496" y="5254823"/>
            <a:ext cx="6437114" cy="809744"/>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When a query is made, relevant chunks are retrieved from the vector database and used to augment the LLM's response, providing accurate and context-rich answers.</a:t>
            </a:r>
            <a:endParaRPr lang="en-US" sz="1300" dirty="0"/>
          </a:p>
        </p:txBody>
      </p:sp>
      <p:sp>
        <p:nvSpPr>
          <p:cNvPr id="21" name="Text 15"/>
          <p:cNvSpPr/>
          <p:nvPr/>
        </p:nvSpPr>
        <p:spPr>
          <a:xfrm>
            <a:off x="793790" y="6444020"/>
            <a:ext cx="2530435" cy="316230"/>
          </a:xfrm>
          <a:prstGeom prst="rect">
            <a:avLst/>
          </a:prstGeom>
          <a:noFill/>
          <a:ln/>
        </p:spPr>
        <p:txBody>
          <a:bodyPr wrap="none" lIns="0" tIns="0" rIns="0" bIns="0" rtlCol="0" anchor="t"/>
          <a:lstStyle/>
          <a:p>
            <a:pPr algn="l" indent="0" marL="0">
              <a:lnSpc>
                <a:spcPts val="2450"/>
              </a:lnSpc>
              <a:buNone/>
            </a:pPr>
            <a:r>
              <a:rPr lang="en-US" sz="1950" dirty="0">
                <a:solidFill>
                  <a:srgbClr val="1B1B27"/>
                </a:solidFill>
                <a:latin typeface="Alexandria" pitchFamily="34" charset="0"/>
                <a:ea typeface="Alexandria" pitchFamily="34" charset="-122"/>
                <a:cs typeface="Alexandria" pitchFamily="34" charset="-120"/>
              </a:rPr>
              <a:t>Why It's Essential</a:t>
            </a:r>
            <a:endParaRPr lang="en-US" sz="1950" dirty="0"/>
          </a:p>
        </p:txBody>
      </p:sp>
      <p:sp>
        <p:nvSpPr>
          <p:cNvPr id="22" name="Text 16"/>
          <p:cNvSpPr/>
          <p:nvPr/>
        </p:nvSpPr>
        <p:spPr>
          <a:xfrm>
            <a:off x="793790" y="7013258"/>
            <a:ext cx="13042821" cy="53982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Knowledge Bases allow you to upload PDFs, text files, manuals, or reports and make them instantly queryable with natural language. This empowers your applications with accurate, up-to-date, and domain-specific information, all without the need for managing complex infrastructure.</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60928"/>
            <a:ext cx="6196727"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What You'll Master Today</a:t>
            </a:r>
            <a:endParaRPr lang="en-US" sz="3900" dirty="0"/>
          </a:p>
        </p:txBody>
      </p:sp>
      <p:sp>
        <p:nvSpPr>
          <p:cNvPr id="3" name="Shape 1"/>
          <p:cNvSpPr/>
          <p:nvPr/>
        </p:nvSpPr>
        <p:spPr>
          <a:xfrm>
            <a:off x="793790" y="1777841"/>
            <a:ext cx="6422231" cy="2905006"/>
          </a:xfrm>
          <a:prstGeom prst="roundRect">
            <a:avLst>
              <a:gd name="adj" fmla="val 2870"/>
            </a:avLst>
          </a:prstGeom>
          <a:solidFill>
            <a:srgbClr val="D2DDF9"/>
          </a:solidFill>
          <a:ln w="7620">
            <a:solidFill>
              <a:srgbClr val="B8C3DF"/>
            </a:solidFill>
            <a:prstDash val="solid"/>
          </a:ln>
        </p:spPr>
      </p:sp>
      <p:sp>
        <p:nvSpPr>
          <p:cNvPr id="4" name="Shape 2"/>
          <p:cNvSpPr/>
          <p:nvPr/>
        </p:nvSpPr>
        <p:spPr>
          <a:xfrm>
            <a:off x="999768" y="1983819"/>
            <a:ext cx="595313" cy="595313"/>
          </a:xfrm>
          <a:prstGeom prst="roundRect">
            <a:avLst>
              <a:gd name="adj" fmla="val 15358451"/>
            </a:avLst>
          </a:prstGeom>
          <a:solidFill>
            <a:srgbClr val="1B54DA"/>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2147411"/>
            <a:ext cx="267891" cy="267891"/>
          </a:xfrm>
          <a:prstGeom prst="rect">
            <a:avLst/>
          </a:prstGeom>
        </p:spPr>
      </p:pic>
      <p:sp>
        <p:nvSpPr>
          <p:cNvPr id="6" name="Text 3"/>
          <p:cNvSpPr/>
          <p:nvPr/>
        </p:nvSpPr>
        <p:spPr>
          <a:xfrm>
            <a:off x="999768" y="2777490"/>
            <a:ext cx="2610803"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Core GenAI Concepts</a:t>
            </a:r>
            <a:endParaRPr lang="en-US" sz="1950" dirty="0"/>
          </a:p>
        </p:txBody>
      </p:sp>
      <p:sp>
        <p:nvSpPr>
          <p:cNvPr id="7" name="Text 4"/>
          <p:cNvSpPr/>
          <p:nvPr/>
        </p:nvSpPr>
        <p:spPr>
          <a:xfrm>
            <a:off x="999768" y="3206710"/>
            <a:ext cx="6010275"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Learn what Generative AI, Foundation Models, LLMs, tokens, and context length truly mean — not just definitions, but how they impact real applications and shape your development decisions.</a:t>
            </a:r>
            <a:endParaRPr lang="en-US" sz="1550" dirty="0"/>
          </a:p>
        </p:txBody>
      </p:sp>
      <p:sp>
        <p:nvSpPr>
          <p:cNvPr id="8" name="Shape 5"/>
          <p:cNvSpPr/>
          <p:nvPr/>
        </p:nvSpPr>
        <p:spPr>
          <a:xfrm>
            <a:off x="7414379" y="1777841"/>
            <a:ext cx="6422231" cy="2905006"/>
          </a:xfrm>
          <a:prstGeom prst="roundRect">
            <a:avLst>
              <a:gd name="adj" fmla="val 2870"/>
            </a:avLst>
          </a:prstGeom>
          <a:solidFill>
            <a:srgbClr val="D2DDF9"/>
          </a:solidFill>
          <a:ln w="7620">
            <a:solidFill>
              <a:srgbClr val="B8C3DF"/>
            </a:solidFill>
            <a:prstDash val="solid"/>
          </a:ln>
        </p:spPr>
      </p:sp>
      <p:sp>
        <p:nvSpPr>
          <p:cNvPr id="9" name="Shape 6"/>
          <p:cNvSpPr/>
          <p:nvPr/>
        </p:nvSpPr>
        <p:spPr>
          <a:xfrm>
            <a:off x="7620357" y="1983819"/>
            <a:ext cx="595313" cy="595313"/>
          </a:xfrm>
          <a:prstGeom prst="roundRect">
            <a:avLst>
              <a:gd name="adj" fmla="val 15358451"/>
            </a:avLst>
          </a:prstGeom>
          <a:solidFill>
            <a:srgbClr val="1B54DA"/>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4068" y="2147411"/>
            <a:ext cx="267891" cy="267891"/>
          </a:xfrm>
          <a:prstGeom prst="rect">
            <a:avLst/>
          </a:prstGeom>
        </p:spPr>
      </p:pic>
      <p:sp>
        <p:nvSpPr>
          <p:cNvPr id="11" name="Text 7"/>
          <p:cNvSpPr/>
          <p:nvPr/>
        </p:nvSpPr>
        <p:spPr>
          <a:xfrm>
            <a:off x="7620357" y="277749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Bedrock Ecosystem</a:t>
            </a:r>
            <a:endParaRPr lang="en-US" sz="1950" dirty="0"/>
          </a:p>
        </p:txBody>
      </p:sp>
      <p:sp>
        <p:nvSpPr>
          <p:cNvPr id="12" name="Text 8"/>
          <p:cNvSpPr/>
          <p:nvPr/>
        </p:nvSpPr>
        <p:spPr>
          <a:xfrm>
            <a:off x="7620357" y="3206710"/>
            <a:ext cx="6010275"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Understand why AWS created Bedrock, what problems it solves, and how tools like Agents, Knowledge Bases, and Guardrails expand an LLM's capability beyond basic text generation.</a:t>
            </a:r>
            <a:endParaRPr lang="en-US" sz="1550" dirty="0"/>
          </a:p>
        </p:txBody>
      </p:sp>
      <p:sp>
        <p:nvSpPr>
          <p:cNvPr id="13" name="Shape 9"/>
          <p:cNvSpPr/>
          <p:nvPr/>
        </p:nvSpPr>
        <p:spPr>
          <a:xfrm>
            <a:off x="793790" y="4881205"/>
            <a:ext cx="6422231" cy="2587466"/>
          </a:xfrm>
          <a:prstGeom prst="roundRect">
            <a:avLst>
              <a:gd name="adj" fmla="val 3222"/>
            </a:avLst>
          </a:prstGeom>
          <a:solidFill>
            <a:srgbClr val="D2DDF9"/>
          </a:solidFill>
          <a:ln w="7620">
            <a:solidFill>
              <a:srgbClr val="B8C3DF"/>
            </a:solidFill>
            <a:prstDash val="solid"/>
          </a:ln>
        </p:spPr>
      </p:sp>
      <p:sp>
        <p:nvSpPr>
          <p:cNvPr id="14" name="Shape 10"/>
          <p:cNvSpPr/>
          <p:nvPr/>
        </p:nvSpPr>
        <p:spPr>
          <a:xfrm>
            <a:off x="999768" y="5087183"/>
            <a:ext cx="595313" cy="595313"/>
          </a:xfrm>
          <a:prstGeom prst="roundRect">
            <a:avLst>
              <a:gd name="adj" fmla="val 15358451"/>
            </a:avLst>
          </a:prstGeom>
          <a:solidFill>
            <a:srgbClr val="1B54DA"/>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79" y="5250775"/>
            <a:ext cx="267891" cy="267891"/>
          </a:xfrm>
          <a:prstGeom prst="rect">
            <a:avLst/>
          </a:prstGeom>
        </p:spPr>
      </p:pic>
      <p:sp>
        <p:nvSpPr>
          <p:cNvPr id="16" name="Text 11"/>
          <p:cNvSpPr/>
          <p:nvPr/>
        </p:nvSpPr>
        <p:spPr>
          <a:xfrm>
            <a:off x="999768" y="5880854"/>
            <a:ext cx="2820591"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Essential AWS Services</a:t>
            </a:r>
            <a:endParaRPr lang="en-US" sz="1950" dirty="0"/>
          </a:p>
        </p:txBody>
      </p:sp>
      <p:sp>
        <p:nvSpPr>
          <p:cNvPr id="17" name="Text 12"/>
          <p:cNvSpPr/>
          <p:nvPr/>
        </p:nvSpPr>
        <p:spPr>
          <a:xfrm>
            <a:off x="999768" y="6310074"/>
            <a:ext cx="6010275"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Master IAM, S3, Lambda, EC2 — learn how these cloud components support a GenAI workflow and where they fit into the architecture for production-ready applications.</a:t>
            </a:r>
            <a:endParaRPr lang="en-US" sz="1550" dirty="0"/>
          </a:p>
        </p:txBody>
      </p:sp>
      <p:sp>
        <p:nvSpPr>
          <p:cNvPr id="18" name="Shape 13"/>
          <p:cNvSpPr/>
          <p:nvPr/>
        </p:nvSpPr>
        <p:spPr>
          <a:xfrm>
            <a:off x="7414379" y="4881205"/>
            <a:ext cx="6422231" cy="2587466"/>
          </a:xfrm>
          <a:prstGeom prst="roundRect">
            <a:avLst>
              <a:gd name="adj" fmla="val 3222"/>
            </a:avLst>
          </a:prstGeom>
          <a:solidFill>
            <a:srgbClr val="D2DDF9"/>
          </a:solidFill>
          <a:ln w="7620">
            <a:solidFill>
              <a:srgbClr val="B8C3DF"/>
            </a:solidFill>
            <a:prstDash val="solid"/>
          </a:ln>
        </p:spPr>
      </p:sp>
      <p:sp>
        <p:nvSpPr>
          <p:cNvPr id="19" name="Shape 14"/>
          <p:cNvSpPr/>
          <p:nvPr/>
        </p:nvSpPr>
        <p:spPr>
          <a:xfrm>
            <a:off x="7620357" y="5087183"/>
            <a:ext cx="595313" cy="595313"/>
          </a:xfrm>
          <a:prstGeom prst="roundRect">
            <a:avLst>
              <a:gd name="adj" fmla="val 15358451"/>
            </a:avLst>
          </a:prstGeom>
          <a:solidFill>
            <a:srgbClr val="1B54DA"/>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4068" y="5250775"/>
            <a:ext cx="267891" cy="267891"/>
          </a:xfrm>
          <a:prstGeom prst="rect">
            <a:avLst/>
          </a:prstGeom>
        </p:spPr>
      </p:pic>
      <p:sp>
        <p:nvSpPr>
          <p:cNvPr id="21" name="Text 15"/>
          <p:cNvSpPr/>
          <p:nvPr/>
        </p:nvSpPr>
        <p:spPr>
          <a:xfrm>
            <a:off x="7620357" y="588085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Practical Mindset</a:t>
            </a:r>
            <a:endParaRPr lang="en-US" sz="1950" dirty="0"/>
          </a:p>
        </p:txBody>
      </p:sp>
      <p:sp>
        <p:nvSpPr>
          <p:cNvPr id="22" name="Text 16"/>
          <p:cNvSpPr/>
          <p:nvPr/>
        </p:nvSpPr>
        <p:spPr>
          <a:xfrm>
            <a:off x="7620357" y="6310074"/>
            <a:ext cx="6010275"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By the end, you'll understand what a real GenAI project looks like: data flow, application flow, model selection, prompt strategy, and deployment considerations.</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688419"/>
            <a:ext cx="9387364" cy="403146"/>
          </a:xfrm>
          <a:prstGeom prst="rect">
            <a:avLst/>
          </a:prstGeom>
          <a:noFill/>
          <a:ln/>
        </p:spPr>
        <p:txBody>
          <a:bodyPr wrap="none" lIns="0" tIns="0" rIns="0" bIns="0" rtlCol="0" anchor="t"/>
          <a:lstStyle/>
          <a:p>
            <a:pPr algn="l" indent="0" marL="0">
              <a:lnSpc>
                <a:spcPts val="3150"/>
              </a:lnSpc>
              <a:buNone/>
            </a:pPr>
            <a:r>
              <a:rPr lang="en-US" sz="2500" dirty="0">
                <a:solidFill>
                  <a:srgbClr val="1B1B27"/>
                </a:solidFill>
                <a:latin typeface="Alexandria" pitchFamily="34" charset="0"/>
                <a:ea typeface="Alexandria" pitchFamily="34" charset="-122"/>
                <a:cs typeface="Alexandria" pitchFamily="34" charset="-120"/>
              </a:rPr>
              <a:t>RAG Process: How Retrieval-Augmented Generation Works</a:t>
            </a:r>
            <a:endParaRPr lang="en-US" sz="2500" dirty="0"/>
          </a:p>
        </p:txBody>
      </p:sp>
      <p:sp>
        <p:nvSpPr>
          <p:cNvPr id="3" name="Text 1"/>
          <p:cNvSpPr/>
          <p:nvPr/>
        </p:nvSpPr>
        <p:spPr>
          <a:xfrm>
            <a:off x="793790" y="1349573"/>
            <a:ext cx="1304282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Retrieval-Augmented Generation (RAG) empowers LLMs to access and integrate external, up-to-date information, moving beyond their pre-trained knowledge.</a:t>
            </a:r>
            <a:endParaRPr lang="en-US" sz="1000" dirty="0"/>
          </a:p>
        </p:txBody>
      </p:sp>
      <p:sp>
        <p:nvSpPr>
          <p:cNvPr id="4" name="Text 2"/>
          <p:cNvSpPr/>
          <p:nvPr/>
        </p:nvSpPr>
        <p:spPr>
          <a:xfrm>
            <a:off x="793790" y="1749504"/>
            <a:ext cx="2877979"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How RAG Works Step-by-Step</a:t>
            </a:r>
            <a:endParaRPr lang="en-US" sz="1500" dirty="0"/>
          </a:p>
        </p:txBody>
      </p:sp>
      <p:pic>
        <p:nvPicPr>
          <p:cNvPr id="5" name="Image 0" descr="preencoded.png">    </p:cNvPr>
          <p:cNvPicPr>
            <a:picLocks noChangeAspect="1"/>
          </p:cNvPicPr>
          <p:nvPr/>
        </p:nvPicPr>
        <p:blipFill>
          <a:blip r:embed="rId1"/>
          <a:stretch>
            <a:fillRect/>
          </a:stretch>
        </p:blipFill>
        <p:spPr>
          <a:xfrm>
            <a:off x="793790" y="2184797"/>
            <a:ext cx="6521410" cy="516017"/>
          </a:xfrm>
          <a:prstGeom prst="rect">
            <a:avLst/>
          </a:prstGeom>
        </p:spPr>
      </p:pic>
      <p:sp>
        <p:nvSpPr>
          <p:cNvPr id="6" name="Text 3"/>
          <p:cNvSpPr/>
          <p:nvPr/>
        </p:nvSpPr>
        <p:spPr>
          <a:xfrm>
            <a:off x="922734" y="2829758"/>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User Query</a:t>
            </a:r>
            <a:endParaRPr lang="en-US" sz="1250" dirty="0"/>
          </a:p>
        </p:txBody>
      </p:sp>
      <p:sp>
        <p:nvSpPr>
          <p:cNvPr id="7" name="Text 4"/>
          <p:cNvSpPr/>
          <p:nvPr/>
        </p:nvSpPr>
        <p:spPr>
          <a:xfrm>
            <a:off x="922734" y="3108603"/>
            <a:ext cx="626352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 process begins with a user's natural language question or prompt submitted to your application.</a:t>
            </a:r>
            <a:endParaRPr lang="en-US" sz="1000" dirty="0"/>
          </a:p>
        </p:txBody>
      </p:sp>
      <p:pic>
        <p:nvPicPr>
          <p:cNvPr id="8" name="Image 1" descr="preencoded.png">    </p:cNvPr>
          <p:cNvPicPr>
            <a:picLocks noChangeAspect="1"/>
          </p:cNvPicPr>
          <p:nvPr/>
        </p:nvPicPr>
        <p:blipFill>
          <a:blip r:embed="rId2"/>
          <a:stretch>
            <a:fillRect/>
          </a:stretch>
        </p:blipFill>
        <p:spPr>
          <a:xfrm>
            <a:off x="7315200" y="2184797"/>
            <a:ext cx="6521410" cy="516017"/>
          </a:xfrm>
          <a:prstGeom prst="rect">
            <a:avLst/>
          </a:prstGeom>
        </p:spPr>
      </p:pic>
      <p:sp>
        <p:nvSpPr>
          <p:cNvPr id="9" name="Text 5"/>
          <p:cNvSpPr/>
          <p:nvPr/>
        </p:nvSpPr>
        <p:spPr>
          <a:xfrm>
            <a:off x="7444145" y="2829758"/>
            <a:ext cx="208240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Knowledge Base Retrieval</a:t>
            </a:r>
            <a:endParaRPr lang="en-US" sz="1250" dirty="0"/>
          </a:p>
        </p:txBody>
      </p:sp>
      <p:sp>
        <p:nvSpPr>
          <p:cNvPr id="10" name="Text 6"/>
          <p:cNvSpPr/>
          <p:nvPr/>
        </p:nvSpPr>
        <p:spPr>
          <a:xfrm>
            <a:off x="7444145" y="3108603"/>
            <a:ext cx="6263521"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 Bedrock Knowledge Base searches your proprietary data sources for the most semantically relevant document chunks.</a:t>
            </a:r>
            <a:endParaRPr lang="en-US" sz="1000" dirty="0"/>
          </a:p>
        </p:txBody>
      </p:sp>
      <p:pic>
        <p:nvPicPr>
          <p:cNvPr id="11" name="Image 2" descr="preencoded.png">    </p:cNvPr>
          <p:cNvPicPr>
            <a:picLocks noChangeAspect="1"/>
          </p:cNvPicPr>
          <p:nvPr/>
        </p:nvPicPr>
        <p:blipFill>
          <a:blip r:embed="rId3"/>
          <a:stretch>
            <a:fillRect/>
          </a:stretch>
        </p:blipFill>
        <p:spPr>
          <a:xfrm>
            <a:off x="793790" y="3650456"/>
            <a:ext cx="6521410" cy="516017"/>
          </a:xfrm>
          <a:prstGeom prst="rect">
            <a:avLst/>
          </a:prstGeom>
        </p:spPr>
      </p:pic>
      <p:sp>
        <p:nvSpPr>
          <p:cNvPr id="12" name="Text 7"/>
          <p:cNvSpPr/>
          <p:nvPr/>
        </p:nvSpPr>
        <p:spPr>
          <a:xfrm>
            <a:off x="922734" y="4295418"/>
            <a:ext cx="2090142"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Contextual Augmentation</a:t>
            </a:r>
            <a:endParaRPr lang="en-US" sz="1250" dirty="0"/>
          </a:p>
        </p:txBody>
      </p:sp>
      <p:sp>
        <p:nvSpPr>
          <p:cNvPr id="13" name="Text 8"/>
          <p:cNvSpPr/>
          <p:nvPr/>
        </p:nvSpPr>
        <p:spPr>
          <a:xfrm>
            <a:off x="922734" y="4574262"/>
            <a:ext cx="6263521"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These retrieved chunks are combined with the original user query, creating an enriched, grounded prompt for the LLM.</a:t>
            </a:r>
            <a:endParaRPr lang="en-US" sz="1000" dirty="0"/>
          </a:p>
        </p:txBody>
      </p:sp>
      <p:pic>
        <p:nvPicPr>
          <p:cNvPr id="14" name="Image 3" descr="preencoded.png">    </p:cNvPr>
          <p:cNvPicPr>
            <a:picLocks noChangeAspect="1"/>
          </p:cNvPicPr>
          <p:nvPr/>
        </p:nvPicPr>
        <p:blipFill>
          <a:blip r:embed="rId4"/>
          <a:stretch>
            <a:fillRect/>
          </a:stretch>
        </p:blipFill>
        <p:spPr>
          <a:xfrm>
            <a:off x="7315200" y="3650456"/>
            <a:ext cx="6521410" cy="516017"/>
          </a:xfrm>
          <a:prstGeom prst="rect">
            <a:avLst/>
          </a:prstGeom>
        </p:spPr>
      </p:pic>
      <p:sp>
        <p:nvSpPr>
          <p:cNvPr id="15" name="Text 9"/>
          <p:cNvSpPr/>
          <p:nvPr/>
        </p:nvSpPr>
        <p:spPr>
          <a:xfrm>
            <a:off x="7444145" y="4295418"/>
            <a:ext cx="1992749"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LLM Generates Response</a:t>
            </a:r>
            <a:endParaRPr lang="en-US" sz="1250" dirty="0"/>
          </a:p>
        </p:txBody>
      </p:sp>
      <p:sp>
        <p:nvSpPr>
          <p:cNvPr id="16" name="Text 10"/>
          <p:cNvSpPr/>
          <p:nvPr/>
        </p:nvSpPr>
        <p:spPr>
          <a:xfrm>
            <a:off x="7444145" y="4574262"/>
            <a:ext cx="6263521"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 LLM then generates an accurate and contextual answer, leveraging both its inherent knowledge and your specific data.</a:t>
            </a:r>
            <a:endParaRPr lang="en-US" sz="1000" dirty="0"/>
          </a:p>
        </p:txBody>
      </p:sp>
      <p:sp>
        <p:nvSpPr>
          <p:cNvPr id="17" name="Text 11"/>
          <p:cNvSpPr/>
          <p:nvPr/>
        </p:nvSpPr>
        <p:spPr>
          <a:xfrm>
            <a:off x="793790" y="5309592"/>
            <a:ext cx="2777014"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Why RAG Improves Accuracy</a:t>
            </a:r>
            <a:endParaRPr lang="en-US" sz="1500" dirty="0"/>
          </a:p>
        </p:txBody>
      </p:sp>
      <p:sp>
        <p:nvSpPr>
          <p:cNvPr id="18" name="Shape 12"/>
          <p:cNvSpPr/>
          <p:nvPr/>
        </p:nvSpPr>
        <p:spPr>
          <a:xfrm>
            <a:off x="793790" y="5744885"/>
            <a:ext cx="13042821" cy="754499"/>
          </a:xfrm>
          <a:prstGeom prst="roundRect">
            <a:avLst>
              <a:gd name="adj" fmla="val 7181"/>
            </a:avLst>
          </a:prstGeom>
          <a:solidFill>
            <a:srgbClr val="BBCDF7"/>
          </a:solidFill>
          <a:ln/>
        </p:spPr>
      </p:sp>
      <p:pic>
        <p:nvPicPr>
          <p:cNvPr id="19" name="Image 4" descr="preencoded.png">    </p:cNvPr>
          <p:cNvPicPr>
            <a:picLocks noChangeAspect="1"/>
          </p:cNvPicPr>
          <p:nvPr/>
        </p:nvPicPr>
        <p:blipFill>
          <a:blip r:embed="rId5"/>
          <a:stretch>
            <a:fillRect/>
          </a:stretch>
        </p:blipFill>
        <p:spPr>
          <a:xfrm>
            <a:off x="922734" y="5930265"/>
            <a:ext cx="161211" cy="128945"/>
          </a:xfrm>
          <a:prstGeom prst="rect">
            <a:avLst/>
          </a:prstGeom>
        </p:spPr>
      </p:pic>
      <p:sp>
        <p:nvSpPr>
          <p:cNvPr id="20" name="Text 13"/>
          <p:cNvSpPr/>
          <p:nvPr/>
        </p:nvSpPr>
        <p:spPr>
          <a:xfrm>
            <a:off x="1212890" y="5905976"/>
            <a:ext cx="12494776" cy="41290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obile" pitchFamily="34" charset="0"/>
                <a:ea typeface="Nobile" pitchFamily="34" charset="-122"/>
                <a:cs typeface="Nobile" pitchFamily="34" charset="-120"/>
              </a:rPr>
              <a:t>RAG significantly reduces the risk of hallucinations by ensuring the LLM's responses are </a:t>
            </a:r>
            <a:pPr algn="l" indent="0" marL="0">
              <a:lnSpc>
                <a:spcPts val="1600"/>
              </a:lnSpc>
              <a:buNone/>
            </a:pPr>
            <a:r>
              <a:rPr lang="en-US" sz="1000" b="1" dirty="0">
                <a:solidFill>
                  <a:srgbClr val="000000"/>
                </a:solidFill>
                <a:latin typeface="Nobile" pitchFamily="34" charset="0"/>
                <a:ea typeface="Nobile" pitchFamily="34" charset="-122"/>
                <a:cs typeface="Nobile" pitchFamily="34" charset="-120"/>
              </a:rPr>
              <a:t>grounded in verifiable, real-time data</a:t>
            </a:r>
            <a:pPr algn="l" indent="0" marL="0">
              <a:lnSpc>
                <a:spcPts val="1600"/>
              </a:lnSpc>
              <a:buNone/>
            </a:pPr>
            <a:r>
              <a:rPr lang="en-US" sz="1000" dirty="0">
                <a:solidFill>
                  <a:srgbClr val="000000"/>
                </a:solidFill>
                <a:latin typeface="Nobile" pitchFamily="34" charset="0"/>
                <a:ea typeface="Nobile" pitchFamily="34" charset="-122"/>
                <a:cs typeface="Nobile" pitchFamily="34" charset="-120"/>
              </a:rPr>
              <a:t> from your documents, rather than relying solely on its pre-trained, potentially outdated, knowledge.</a:t>
            </a:r>
            <a:endParaRPr lang="en-US" sz="1000" dirty="0"/>
          </a:p>
        </p:txBody>
      </p:sp>
      <p:sp>
        <p:nvSpPr>
          <p:cNvPr id="21" name="Text 14"/>
          <p:cNvSpPr/>
          <p:nvPr/>
        </p:nvSpPr>
        <p:spPr>
          <a:xfrm>
            <a:off x="793790" y="6692860"/>
            <a:ext cx="1935123"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Example Scenario</a:t>
            </a:r>
            <a:endParaRPr lang="en-US" sz="1500" dirty="0"/>
          </a:p>
        </p:txBody>
      </p:sp>
      <p:sp>
        <p:nvSpPr>
          <p:cNvPr id="22" name="Text 15"/>
          <p:cNvSpPr/>
          <p:nvPr/>
        </p:nvSpPr>
        <p:spPr>
          <a:xfrm>
            <a:off x="793790" y="7128153"/>
            <a:ext cx="13042821"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If a user asks, </a:t>
            </a:r>
            <a:pPr algn="l" indent="0" marL="0">
              <a:lnSpc>
                <a:spcPts val="1600"/>
              </a:lnSpc>
              <a:buNone/>
            </a:pPr>
            <a:r>
              <a:rPr lang="en-US" sz="1000" i="1" dirty="0">
                <a:solidFill>
                  <a:srgbClr val="404155"/>
                </a:solidFill>
                <a:latin typeface="Nobile" pitchFamily="34" charset="0"/>
                <a:ea typeface="Nobile" pitchFamily="34" charset="-122"/>
                <a:cs typeface="Nobile" pitchFamily="34" charset="-120"/>
              </a:rPr>
              <a:t>"What is the interest rate mentioned in policy document X?"</a:t>
            </a:r>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 RAG will retrieve the specific section from "policy document X" that discusses interest rates, and the LLM will generate an answer based </a:t>
            </a:r>
            <a:pPr algn="l" indent="0" marL="0">
              <a:lnSpc>
                <a:spcPts val="1600"/>
              </a:lnSpc>
              <a:buNone/>
            </a:pPr>
            <a:r>
              <a:rPr lang="en-US" sz="1000" b="1" dirty="0">
                <a:solidFill>
                  <a:srgbClr val="404155"/>
                </a:solidFill>
                <a:latin typeface="Nobile" pitchFamily="34" charset="0"/>
                <a:ea typeface="Nobile" pitchFamily="34" charset="-122"/>
                <a:cs typeface="Nobile" pitchFamily="34" charset="-120"/>
              </a:rPr>
              <a:t>only</a:t>
            </a:r>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 on that factual text.</a:t>
            </a:r>
            <a:endParaRPr lang="en-US"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713065"/>
            <a:ext cx="7456646" cy="589121"/>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Alexandria" pitchFamily="34" charset="0"/>
                <a:ea typeface="Alexandria" pitchFamily="34" charset="-122"/>
                <a:cs typeface="Alexandria" pitchFamily="34" charset="-120"/>
              </a:rPr>
              <a:t>What Are Generative AI Agents?</a:t>
            </a:r>
            <a:endParaRPr lang="en-US" sz="3700" dirty="0"/>
          </a:p>
        </p:txBody>
      </p:sp>
      <p:sp>
        <p:nvSpPr>
          <p:cNvPr id="3" name="Text 1"/>
          <p:cNvSpPr/>
          <p:nvPr/>
        </p:nvSpPr>
        <p:spPr>
          <a:xfrm>
            <a:off x="793790" y="1584960"/>
            <a:ext cx="13042821" cy="301704"/>
          </a:xfrm>
          <a:prstGeom prst="rect">
            <a:avLst/>
          </a:prstGeom>
          <a:noFill/>
          <a:ln/>
        </p:spPr>
        <p:txBody>
          <a:bodyPr wrap="none" lIns="0" tIns="0" rIns="0" bIns="0" rtlCol="0" anchor="t"/>
          <a:lstStyle/>
          <a:p>
            <a:pPr algn="l" indent="0" marL="0">
              <a:lnSpc>
                <a:spcPts val="2350"/>
              </a:lnSpc>
              <a:buNone/>
            </a:pPr>
            <a:endParaRPr lang="en-US" sz="1450" dirty="0"/>
          </a:p>
        </p:txBody>
      </p:sp>
      <p:sp>
        <p:nvSpPr>
          <p:cNvPr id="4" name="Text 2"/>
          <p:cNvSpPr/>
          <p:nvPr/>
        </p:nvSpPr>
        <p:spPr>
          <a:xfrm>
            <a:off x="793790" y="2098715"/>
            <a:ext cx="13042821" cy="905113"/>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In the world of Generative AI, an </a:t>
            </a:r>
            <a:pPr algn="l" indent="0" marL="0">
              <a:lnSpc>
                <a:spcPts val="2350"/>
              </a:lnSpc>
              <a:buNone/>
            </a:pPr>
            <a:r>
              <a:rPr lang="en-US" sz="1450" b="1" dirty="0">
                <a:solidFill>
                  <a:srgbClr val="404155"/>
                </a:solidFill>
                <a:latin typeface="Nobile" pitchFamily="34" charset="0"/>
                <a:ea typeface="Nobile" pitchFamily="34" charset="-122"/>
                <a:cs typeface="Nobile" pitchFamily="34" charset="-120"/>
              </a:rPr>
              <a:t>Agent</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is more than just a large language model (LLM) that responds to prompts. Think of it as an AI system designed to understand complex goals, break them down into actionable steps, and then execute those steps using various tools to achieve a specific outcome.</a:t>
            </a:r>
            <a:endParaRPr lang="en-US" sz="1450" dirty="0"/>
          </a:p>
        </p:txBody>
      </p:sp>
      <p:sp>
        <p:nvSpPr>
          <p:cNvPr id="5" name="Shape 3"/>
          <p:cNvSpPr/>
          <p:nvPr/>
        </p:nvSpPr>
        <p:spPr>
          <a:xfrm>
            <a:off x="793790" y="3498652"/>
            <a:ext cx="4221956" cy="3202424"/>
          </a:xfrm>
          <a:prstGeom prst="roundRect">
            <a:avLst>
              <a:gd name="adj" fmla="val 3426"/>
            </a:avLst>
          </a:prstGeom>
          <a:solidFill>
            <a:srgbClr val="F9F9FF"/>
          </a:solidFill>
          <a:ln/>
        </p:spPr>
      </p:sp>
      <p:sp>
        <p:nvSpPr>
          <p:cNvPr id="6" name="Shape 4"/>
          <p:cNvSpPr/>
          <p:nvPr/>
        </p:nvSpPr>
        <p:spPr>
          <a:xfrm>
            <a:off x="793790" y="3475792"/>
            <a:ext cx="4221956" cy="91440"/>
          </a:xfrm>
          <a:prstGeom prst="roundRect">
            <a:avLst>
              <a:gd name="adj" fmla="val 86605"/>
            </a:avLst>
          </a:prstGeom>
          <a:solidFill>
            <a:srgbClr val="1B54DA"/>
          </a:solidFill>
          <a:ln/>
        </p:spPr>
      </p:sp>
      <p:sp>
        <p:nvSpPr>
          <p:cNvPr id="7" name="Shape 5"/>
          <p:cNvSpPr/>
          <p:nvPr/>
        </p:nvSpPr>
        <p:spPr>
          <a:xfrm>
            <a:off x="2621994" y="3215878"/>
            <a:ext cx="565547" cy="565547"/>
          </a:xfrm>
          <a:prstGeom prst="roundRect">
            <a:avLst>
              <a:gd name="adj" fmla="val 161684"/>
            </a:avLst>
          </a:prstGeom>
          <a:solidFill>
            <a:srgbClr val="1B54DA"/>
          </a:solidFill>
          <a:ln/>
        </p:spPr>
      </p:sp>
      <p:pic>
        <p:nvPicPr>
          <p:cNvPr id="8"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91658" y="3385423"/>
            <a:ext cx="226219" cy="226219"/>
          </a:xfrm>
          <a:prstGeom prst="rect">
            <a:avLst/>
          </a:prstGeom>
        </p:spPr>
      </p:pic>
      <p:sp>
        <p:nvSpPr>
          <p:cNvPr id="9" name="Text 6"/>
          <p:cNvSpPr/>
          <p:nvPr/>
        </p:nvSpPr>
        <p:spPr>
          <a:xfrm>
            <a:off x="1005126" y="3970020"/>
            <a:ext cx="2703195"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More Than Just Talking</a:t>
            </a:r>
            <a:endParaRPr lang="en-US" sz="1850" dirty="0"/>
          </a:p>
        </p:txBody>
      </p:sp>
      <p:sp>
        <p:nvSpPr>
          <p:cNvPr id="10" name="Text 7"/>
          <p:cNvSpPr/>
          <p:nvPr/>
        </p:nvSpPr>
        <p:spPr>
          <a:xfrm>
            <a:off x="1005126" y="4377809"/>
            <a:ext cx="3799284" cy="1810226"/>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An agent gives an LLM the ability to </a:t>
            </a:r>
            <a:pPr algn="l" indent="0" marL="0">
              <a:lnSpc>
                <a:spcPts val="2350"/>
              </a:lnSpc>
              <a:buNone/>
            </a:pPr>
            <a:r>
              <a:rPr lang="en-US" sz="1450" b="1" dirty="0">
                <a:solidFill>
                  <a:srgbClr val="404155"/>
                </a:solidFill>
                <a:latin typeface="Nobile" pitchFamily="34" charset="0"/>
                <a:ea typeface="Nobile" pitchFamily="34" charset="-122"/>
                <a:cs typeface="Nobile" pitchFamily="34" charset="-120"/>
              </a:rPr>
              <a:t>think, plan, and act</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It can reason through a problem, decide what information or tools it needs, and then use those tools to perform tasks, much like a human would.</a:t>
            </a:r>
            <a:endParaRPr lang="en-US" sz="1450" dirty="0"/>
          </a:p>
        </p:txBody>
      </p:sp>
      <p:sp>
        <p:nvSpPr>
          <p:cNvPr id="11" name="Shape 8"/>
          <p:cNvSpPr/>
          <p:nvPr/>
        </p:nvSpPr>
        <p:spPr>
          <a:xfrm>
            <a:off x="5204222" y="3498652"/>
            <a:ext cx="4221956" cy="3202424"/>
          </a:xfrm>
          <a:prstGeom prst="roundRect">
            <a:avLst>
              <a:gd name="adj" fmla="val 3426"/>
            </a:avLst>
          </a:prstGeom>
          <a:solidFill>
            <a:srgbClr val="F9F9FF"/>
          </a:solidFill>
          <a:ln/>
        </p:spPr>
      </p:sp>
      <p:sp>
        <p:nvSpPr>
          <p:cNvPr id="12" name="Shape 9"/>
          <p:cNvSpPr/>
          <p:nvPr/>
        </p:nvSpPr>
        <p:spPr>
          <a:xfrm>
            <a:off x="5204222" y="3475792"/>
            <a:ext cx="4221956" cy="91440"/>
          </a:xfrm>
          <a:prstGeom prst="roundRect">
            <a:avLst>
              <a:gd name="adj" fmla="val 86605"/>
            </a:avLst>
          </a:prstGeom>
          <a:solidFill>
            <a:srgbClr val="1B54DA"/>
          </a:solidFill>
          <a:ln/>
        </p:spPr>
      </p:sp>
      <p:sp>
        <p:nvSpPr>
          <p:cNvPr id="13" name="Shape 10"/>
          <p:cNvSpPr/>
          <p:nvPr/>
        </p:nvSpPr>
        <p:spPr>
          <a:xfrm>
            <a:off x="7032427" y="3215878"/>
            <a:ext cx="565547" cy="565547"/>
          </a:xfrm>
          <a:prstGeom prst="roundRect">
            <a:avLst>
              <a:gd name="adj" fmla="val 161684"/>
            </a:avLst>
          </a:prstGeom>
          <a:solidFill>
            <a:srgbClr val="1B54DA"/>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2091" y="3385423"/>
            <a:ext cx="226219" cy="226219"/>
          </a:xfrm>
          <a:prstGeom prst="rect">
            <a:avLst/>
          </a:prstGeom>
        </p:spPr>
      </p:pic>
      <p:sp>
        <p:nvSpPr>
          <p:cNvPr id="15" name="Text 11"/>
          <p:cNvSpPr/>
          <p:nvPr/>
        </p:nvSpPr>
        <p:spPr>
          <a:xfrm>
            <a:off x="5415558" y="3970020"/>
            <a:ext cx="2386965"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Why We Need Them</a:t>
            </a:r>
            <a:endParaRPr lang="en-US" sz="1850" dirty="0"/>
          </a:p>
        </p:txBody>
      </p:sp>
      <p:sp>
        <p:nvSpPr>
          <p:cNvPr id="16" name="Text 12"/>
          <p:cNvSpPr/>
          <p:nvPr/>
        </p:nvSpPr>
        <p:spPr>
          <a:xfrm>
            <a:off x="5415558" y="4377809"/>
            <a:ext cx="3799284" cy="1810226"/>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LLMs alone are powerful but often lack external capabilities like internet access or software control. Agents bridge this gap, allowing LLMs to interact with the outside world, perform calculations, fetch real-time data, or even update databases.</a:t>
            </a:r>
            <a:endParaRPr lang="en-US" sz="1450" dirty="0"/>
          </a:p>
        </p:txBody>
      </p:sp>
      <p:sp>
        <p:nvSpPr>
          <p:cNvPr id="17" name="Shape 13"/>
          <p:cNvSpPr/>
          <p:nvPr/>
        </p:nvSpPr>
        <p:spPr>
          <a:xfrm>
            <a:off x="9614654" y="3498652"/>
            <a:ext cx="4221956" cy="3202424"/>
          </a:xfrm>
          <a:prstGeom prst="roundRect">
            <a:avLst>
              <a:gd name="adj" fmla="val 3426"/>
            </a:avLst>
          </a:prstGeom>
          <a:solidFill>
            <a:srgbClr val="F9F9FF"/>
          </a:solidFill>
          <a:ln/>
        </p:spPr>
      </p:sp>
      <p:sp>
        <p:nvSpPr>
          <p:cNvPr id="18" name="Shape 14"/>
          <p:cNvSpPr/>
          <p:nvPr/>
        </p:nvSpPr>
        <p:spPr>
          <a:xfrm>
            <a:off x="9614654" y="3475792"/>
            <a:ext cx="4221956" cy="91440"/>
          </a:xfrm>
          <a:prstGeom prst="roundRect">
            <a:avLst>
              <a:gd name="adj" fmla="val 86605"/>
            </a:avLst>
          </a:prstGeom>
          <a:solidFill>
            <a:srgbClr val="1B54DA"/>
          </a:solidFill>
          <a:ln/>
        </p:spPr>
      </p:sp>
      <p:sp>
        <p:nvSpPr>
          <p:cNvPr id="19" name="Shape 15"/>
          <p:cNvSpPr/>
          <p:nvPr/>
        </p:nvSpPr>
        <p:spPr>
          <a:xfrm>
            <a:off x="11442859" y="3215878"/>
            <a:ext cx="565547" cy="565547"/>
          </a:xfrm>
          <a:prstGeom prst="roundRect">
            <a:avLst>
              <a:gd name="adj" fmla="val 161684"/>
            </a:avLst>
          </a:prstGeom>
          <a:solidFill>
            <a:srgbClr val="1B54DA"/>
          </a:solidFill>
          <a:ln/>
        </p:spPr>
      </p:sp>
      <p:pic>
        <p:nvPicPr>
          <p:cNvPr id="2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12523" y="3385423"/>
            <a:ext cx="226219" cy="226219"/>
          </a:xfrm>
          <a:prstGeom prst="rect">
            <a:avLst/>
          </a:prstGeom>
        </p:spPr>
      </p:pic>
      <p:sp>
        <p:nvSpPr>
          <p:cNvPr id="21" name="Text 16"/>
          <p:cNvSpPr/>
          <p:nvPr/>
        </p:nvSpPr>
        <p:spPr>
          <a:xfrm>
            <a:off x="9825990" y="3970020"/>
            <a:ext cx="2503527"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Where They Are Used</a:t>
            </a:r>
            <a:endParaRPr lang="en-US" sz="1850" dirty="0"/>
          </a:p>
        </p:txBody>
      </p:sp>
      <p:sp>
        <p:nvSpPr>
          <p:cNvPr id="22" name="Text 17"/>
          <p:cNvSpPr/>
          <p:nvPr/>
        </p:nvSpPr>
        <p:spPr>
          <a:xfrm>
            <a:off x="9825990" y="4377809"/>
            <a:ext cx="3799284" cy="2111931"/>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Agents are ideal for automating multi-step processes. Examples include sophisticated customer support (retrieving specific customer info and drafting emails), data analysis (querying databases and generating reports), or even managing complex IT operations.</a:t>
            </a:r>
            <a:endParaRPr lang="en-US" sz="1450" dirty="0"/>
          </a:p>
        </p:txBody>
      </p:sp>
      <p:sp>
        <p:nvSpPr>
          <p:cNvPr id="23" name="Text 18"/>
          <p:cNvSpPr/>
          <p:nvPr/>
        </p:nvSpPr>
        <p:spPr>
          <a:xfrm>
            <a:off x="793790" y="6913126"/>
            <a:ext cx="13042821" cy="60340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Essentially, an agent transforms a static language model into a dynamic, problem-solving entity that can handle more intricate, real-world tasks autonomously.</a:t>
            </a:r>
            <a:endParaRPr lang="en-US" sz="14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47951"/>
            <a:ext cx="4298513" cy="403146"/>
          </a:xfrm>
          <a:prstGeom prst="rect">
            <a:avLst/>
          </a:prstGeom>
          <a:noFill/>
          <a:ln/>
        </p:spPr>
        <p:txBody>
          <a:bodyPr wrap="none" lIns="0" tIns="0" rIns="0" bIns="0" rtlCol="0" anchor="t"/>
          <a:lstStyle/>
          <a:p>
            <a:pPr algn="l" indent="0" marL="0">
              <a:lnSpc>
                <a:spcPts val="3150"/>
              </a:lnSpc>
              <a:buNone/>
            </a:pPr>
            <a:r>
              <a:rPr lang="en-US" sz="2500" dirty="0">
                <a:solidFill>
                  <a:srgbClr val="1B1B27"/>
                </a:solidFill>
                <a:latin typeface="Alexandria" pitchFamily="34" charset="0"/>
                <a:ea typeface="Alexandria" pitchFamily="34" charset="-122"/>
                <a:cs typeface="Alexandria" pitchFamily="34" charset="-120"/>
              </a:rPr>
              <a:t>What Are Bedrock Agents?</a:t>
            </a:r>
            <a:endParaRPr lang="en-US" sz="2500" dirty="0"/>
          </a:p>
        </p:txBody>
      </p:sp>
      <p:sp>
        <p:nvSpPr>
          <p:cNvPr id="4" name="Text 1"/>
          <p:cNvSpPr/>
          <p:nvPr/>
        </p:nvSpPr>
        <p:spPr>
          <a:xfrm>
            <a:off x="6280190" y="1344573"/>
            <a:ext cx="7556421"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Bedrock Agents empower Foundation Models to go beyond mere answering, enabling them to intelligently perform complex actions, integrate with external systems, and execute multi-step workflows autonomously.</a:t>
            </a:r>
            <a:endParaRPr lang="en-US" sz="1000" dirty="0"/>
          </a:p>
        </p:txBody>
      </p:sp>
      <p:sp>
        <p:nvSpPr>
          <p:cNvPr id="5" name="Text 2"/>
          <p:cNvSpPr/>
          <p:nvPr/>
        </p:nvSpPr>
        <p:spPr>
          <a:xfrm>
            <a:off x="6280190" y="1950958"/>
            <a:ext cx="3354229"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Key Capabilities of Bedrock Agents</a:t>
            </a:r>
            <a:endParaRPr lang="en-US" sz="1500" dirty="0"/>
          </a:p>
        </p:txBody>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0190" y="2386251"/>
            <a:ext cx="322421" cy="322421"/>
          </a:xfrm>
          <a:prstGeom prst="rect">
            <a:avLst/>
          </a:prstGeom>
        </p:spPr>
      </p:pic>
      <p:sp>
        <p:nvSpPr>
          <p:cNvPr id="7" name="Text 3"/>
          <p:cNvSpPr/>
          <p:nvPr/>
        </p:nvSpPr>
        <p:spPr>
          <a:xfrm>
            <a:off x="6763822" y="2462808"/>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Intelligent Planning</a:t>
            </a:r>
            <a:endParaRPr lang="en-US" sz="1250" dirty="0"/>
          </a:p>
        </p:txBody>
      </p:sp>
      <p:sp>
        <p:nvSpPr>
          <p:cNvPr id="8" name="Text 4"/>
          <p:cNvSpPr/>
          <p:nvPr/>
        </p:nvSpPr>
        <p:spPr>
          <a:xfrm>
            <a:off x="6763822" y="2741652"/>
            <a:ext cx="7072789"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 LLM autonomously determines the optimal sequence of steps to accomplish a given task, breaking down complex requests into manageable actions.</a:t>
            </a:r>
            <a:endParaRPr lang="en-US" sz="100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0190" y="3412569"/>
            <a:ext cx="322421" cy="322421"/>
          </a:xfrm>
          <a:prstGeom prst="rect">
            <a:avLst/>
          </a:prstGeom>
        </p:spPr>
      </p:pic>
      <p:sp>
        <p:nvSpPr>
          <p:cNvPr id="10" name="Text 5"/>
          <p:cNvSpPr/>
          <p:nvPr/>
        </p:nvSpPr>
        <p:spPr>
          <a:xfrm>
            <a:off x="6763822" y="3489127"/>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Tool Execution</a:t>
            </a:r>
            <a:endParaRPr lang="en-US" sz="1250" dirty="0"/>
          </a:p>
        </p:txBody>
      </p:sp>
      <p:sp>
        <p:nvSpPr>
          <p:cNvPr id="11" name="Text 6"/>
          <p:cNvSpPr/>
          <p:nvPr/>
        </p:nvSpPr>
        <p:spPr>
          <a:xfrm>
            <a:off x="6763822" y="3767971"/>
            <a:ext cx="7072789"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Agents can invoke AWS Lambda functions, external APIs, or custom functions, allowing them to interact with real-world systems and data sources.</a:t>
            </a:r>
            <a:endParaRPr lang="en-US" sz="1000" dirty="0"/>
          </a:p>
        </p:txBody>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0190" y="4438888"/>
            <a:ext cx="322421" cy="322421"/>
          </a:xfrm>
          <a:prstGeom prst="rect">
            <a:avLst/>
          </a:prstGeom>
        </p:spPr>
      </p:pic>
      <p:sp>
        <p:nvSpPr>
          <p:cNvPr id="13" name="Text 7"/>
          <p:cNvSpPr/>
          <p:nvPr/>
        </p:nvSpPr>
        <p:spPr>
          <a:xfrm>
            <a:off x="6763822" y="4515445"/>
            <a:ext cx="1830586"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Multi-step Automation</a:t>
            </a:r>
            <a:endParaRPr lang="en-US" sz="1250" dirty="0"/>
          </a:p>
        </p:txBody>
      </p:sp>
      <p:sp>
        <p:nvSpPr>
          <p:cNvPr id="14" name="Text 8"/>
          <p:cNvSpPr/>
          <p:nvPr/>
        </p:nvSpPr>
        <p:spPr>
          <a:xfrm>
            <a:off x="6763822" y="4794290"/>
            <a:ext cx="7072789"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Complex workflows are executed step-by-step, transforming multi-stage operations into seamless, automated processes.</a:t>
            </a:r>
            <a:endParaRPr lang="en-US" sz="1000" dirty="0"/>
          </a:p>
        </p:txBody>
      </p:sp>
      <p:pic>
        <p:nvPicPr>
          <p:cNvPr id="15"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80190" y="5465207"/>
            <a:ext cx="322421" cy="322421"/>
          </a:xfrm>
          <a:prstGeom prst="rect">
            <a:avLst/>
          </a:prstGeom>
        </p:spPr>
      </p:pic>
      <p:sp>
        <p:nvSpPr>
          <p:cNvPr id="16" name="Text 9"/>
          <p:cNvSpPr/>
          <p:nvPr/>
        </p:nvSpPr>
        <p:spPr>
          <a:xfrm>
            <a:off x="6763822" y="5541764"/>
            <a:ext cx="175343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Structured Reasoning</a:t>
            </a:r>
            <a:endParaRPr lang="en-US" sz="1250" dirty="0"/>
          </a:p>
        </p:txBody>
      </p:sp>
      <p:sp>
        <p:nvSpPr>
          <p:cNvPr id="17" name="Text 10"/>
          <p:cNvSpPr/>
          <p:nvPr/>
        </p:nvSpPr>
        <p:spPr>
          <a:xfrm>
            <a:off x="6763822" y="5820608"/>
            <a:ext cx="7072789" cy="412909"/>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They break down intricate tasks into logical sub-steps, enabling systematic problem-solving and robust task completion.</a:t>
            </a:r>
            <a:endParaRPr lang="en-US" sz="1000" dirty="0"/>
          </a:p>
        </p:txBody>
      </p:sp>
      <p:sp>
        <p:nvSpPr>
          <p:cNvPr id="18" name="Text 11"/>
          <p:cNvSpPr/>
          <p:nvPr/>
        </p:nvSpPr>
        <p:spPr>
          <a:xfrm>
            <a:off x="6280190" y="6426994"/>
            <a:ext cx="1935123"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Why They Matter</a:t>
            </a:r>
            <a:endParaRPr lang="en-US" sz="1500" dirty="0"/>
          </a:p>
        </p:txBody>
      </p:sp>
      <p:sp>
        <p:nvSpPr>
          <p:cNvPr id="19" name="Text 12"/>
          <p:cNvSpPr/>
          <p:nvPr/>
        </p:nvSpPr>
        <p:spPr>
          <a:xfrm>
            <a:off x="6280190" y="6862286"/>
            <a:ext cx="7556421" cy="619363"/>
          </a:xfrm>
          <a:prstGeom prst="rect">
            <a:avLst/>
          </a:prstGeom>
          <a:noFill/>
          <a:ln/>
        </p:spPr>
        <p:txBody>
          <a:bodyPr wrap="squar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Bedrock Agents elevate an LLM from a simple chatbot to a powerful, task-performing system. For example, instead of just answering "What is the sales report?", an agent can actually "Generate sales report → fetch data from CRM → clean data → create summary document → email summary to manager."</a:t>
            </a:r>
            <a:endParaRPr lang="en-US" sz="1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723900"/>
            <a:ext cx="8427125" cy="403146"/>
          </a:xfrm>
          <a:prstGeom prst="rect">
            <a:avLst/>
          </a:prstGeom>
          <a:noFill/>
          <a:ln/>
        </p:spPr>
        <p:txBody>
          <a:bodyPr wrap="none" lIns="0" tIns="0" rIns="0" bIns="0" rtlCol="0" anchor="t"/>
          <a:lstStyle/>
          <a:p>
            <a:pPr algn="l" indent="0" marL="0">
              <a:lnSpc>
                <a:spcPts val="3150"/>
              </a:lnSpc>
              <a:buNone/>
            </a:pPr>
            <a:r>
              <a:rPr lang="en-US" sz="2500" dirty="0">
                <a:solidFill>
                  <a:srgbClr val="1B1B27"/>
                </a:solidFill>
                <a:latin typeface="Alexandria" pitchFamily="34" charset="0"/>
                <a:ea typeface="Alexandria" pitchFamily="34" charset="-122"/>
                <a:cs typeface="Alexandria" pitchFamily="34" charset="-120"/>
              </a:rPr>
              <a:t>Bedrock Agent Workflow: From Instruction to Action</a:t>
            </a:r>
            <a:endParaRPr lang="en-US" sz="2500" dirty="0"/>
          </a:p>
        </p:txBody>
      </p:sp>
      <p:sp>
        <p:nvSpPr>
          <p:cNvPr id="3" name="Text 1"/>
          <p:cNvSpPr/>
          <p:nvPr/>
        </p:nvSpPr>
        <p:spPr>
          <a:xfrm>
            <a:off x="793790" y="1385054"/>
            <a:ext cx="13042821"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Bedrock Agents orchestrate complex tasks by transforming user instructions into a series of intelligent, automated actions.</a:t>
            </a:r>
            <a:endParaRPr lang="en-US" sz="1000" dirty="0"/>
          </a:p>
        </p:txBody>
      </p:sp>
      <p:sp>
        <p:nvSpPr>
          <p:cNvPr id="4" name="Shape 2"/>
          <p:cNvSpPr/>
          <p:nvPr/>
        </p:nvSpPr>
        <p:spPr>
          <a:xfrm>
            <a:off x="922734" y="1930003"/>
            <a:ext cx="128945" cy="580430"/>
          </a:xfrm>
          <a:prstGeom prst="roundRect">
            <a:avLst>
              <a:gd name="adj" fmla="val 42021"/>
            </a:avLst>
          </a:prstGeom>
          <a:solidFill>
            <a:srgbClr val="D2DDF9"/>
          </a:solidFill>
          <a:ln w="7620">
            <a:solidFill>
              <a:srgbClr val="B8C3DF"/>
            </a:solidFill>
            <a:prstDash val="solid"/>
          </a:ln>
        </p:spPr>
      </p:sp>
      <p:sp>
        <p:nvSpPr>
          <p:cNvPr id="5" name="Shape 3"/>
          <p:cNvSpPr/>
          <p:nvPr/>
        </p:nvSpPr>
        <p:spPr>
          <a:xfrm>
            <a:off x="793790" y="1845350"/>
            <a:ext cx="386953" cy="386953"/>
          </a:xfrm>
          <a:prstGeom prst="roundRect">
            <a:avLst>
              <a:gd name="adj" fmla="val 118154"/>
            </a:avLst>
          </a:prstGeom>
          <a:solidFill>
            <a:srgbClr val="D2DDF9"/>
          </a:solidFill>
          <a:ln w="7620">
            <a:solidFill>
              <a:srgbClr val="B8C3DF"/>
            </a:solidFill>
            <a:prstDash val="solid"/>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0468" y="1942148"/>
            <a:ext cx="193477" cy="193477"/>
          </a:xfrm>
          <a:prstGeom prst="rect">
            <a:avLst/>
          </a:prstGeom>
        </p:spPr>
      </p:pic>
      <p:sp>
        <p:nvSpPr>
          <p:cNvPr id="7" name="Text 4"/>
          <p:cNvSpPr/>
          <p:nvPr/>
        </p:nvSpPr>
        <p:spPr>
          <a:xfrm>
            <a:off x="1309687" y="1865471"/>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User Instruction</a:t>
            </a:r>
            <a:endParaRPr lang="en-US" sz="1250" dirty="0"/>
          </a:p>
        </p:txBody>
      </p:sp>
      <p:sp>
        <p:nvSpPr>
          <p:cNvPr id="8" name="Text 5"/>
          <p:cNvSpPr/>
          <p:nvPr/>
        </p:nvSpPr>
        <p:spPr>
          <a:xfrm>
            <a:off x="1309687" y="2144316"/>
            <a:ext cx="12526923"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 workflow begins with a natural language prompt from the user, detailing the desired outcome (e.g., "Check stock price and give summary").</a:t>
            </a:r>
            <a:endParaRPr lang="en-US" sz="1000" dirty="0"/>
          </a:p>
        </p:txBody>
      </p:sp>
      <p:sp>
        <p:nvSpPr>
          <p:cNvPr id="9" name="Shape 6"/>
          <p:cNvSpPr/>
          <p:nvPr/>
        </p:nvSpPr>
        <p:spPr>
          <a:xfrm>
            <a:off x="1116211" y="2832973"/>
            <a:ext cx="128945" cy="580430"/>
          </a:xfrm>
          <a:prstGeom prst="roundRect">
            <a:avLst>
              <a:gd name="adj" fmla="val 42021"/>
            </a:avLst>
          </a:prstGeom>
          <a:solidFill>
            <a:srgbClr val="D2DDF9"/>
          </a:solidFill>
          <a:ln w="7620">
            <a:solidFill>
              <a:srgbClr val="B8C3DF"/>
            </a:solidFill>
            <a:prstDash val="solid"/>
          </a:ln>
        </p:spPr>
      </p:sp>
      <p:sp>
        <p:nvSpPr>
          <p:cNvPr id="10" name="Shape 7"/>
          <p:cNvSpPr/>
          <p:nvPr/>
        </p:nvSpPr>
        <p:spPr>
          <a:xfrm>
            <a:off x="987266" y="2748320"/>
            <a:ext cx="386953" cy="386953"/>
          </a:xfrm>
          <a:prstGeom prst="roundRect">
            <a:avLst>
              <a:gd name="adj" fmla="val 118154"/>
            </a:avLst>
          </a:prstGeom>
          <a:solidFill>
            <a:srgbClr val="D2DDF9"/>
          </a:solidFill>
          <a:ln w="7620">
            <a:solidFill>
              <a:srgbClr val="B8C3DF"/>
            </a:solidFill>
            <a:prstDash val="solid"/>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3945" y="2845118"/>
            <a:ext cx="193477" cy="193477"/>
          </a:xfrm>
          <a:prstGeom prst="rect">
            <a:avLst/>
          </a:prstGeom>
        </p:spPr>
      </p:pic>
      <p:sp>
        <p:nvSpPr>
          <p:cNvPr id="12" name="Text 8"/>
          <p:cNvSpPr/>
          <p:nvPr/>
        </p:nvSpPr>
        <p:spPr>
          <a:xfrm>
            <a:off x="1503164" y="2768441"/>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LLM Creates a Plan</a:t>
            </a:r>
            <a:endParaRPr lang="en-US" sz="1250" dirty="0"/>
          </a:p>
        </p:txBody>
      </p:sp>
      <p:sp>
        <p:nvSpPr>
          <p:cNvPr id="13" name="Text 9"/>
          <p:cNvSpPr/>
          <p:nvPr/>
        </p:nvSpPr>
        <p:spPr>
          <a:xfrm>
            <a:off x="1503164" y="3047286"/>
            <a:ext cx="12333446"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 Agent's underlying LLM autonomously interprets the instruction and devises a step-by-step execution plan, identifying necessary tools and actions.</a:t>
            </a:r>
            <a:endParaRPr lang="en-US" sz="1000" dirty="0"/>
          </a:p>
        </p:txBody>
      </p:sp>
      <p:sp>
        <p:nvSpPr>
          <p:cNvPr id="14" name="Shape 10"/>
          <p:cNvSpPr/>
          <p:nvPr/>
        </p:nvSpPr>
        <p:spPr>
          <a:xfrm>
            <a:off x="1309687" y="3735943"/>
            <a:ext cx="128945" cy="580430"/>
          </a:xfrm>
          <a:prstGeom prst="roundRect">
            <a:avLst>
              <a:gd name="adj" fmla="val 42021"/>
            </a:avLst>
          </a:prstGeom>
          <a:solidFill>
            <a:srgbClr val="D2DDF9"/>
          </a:solidFill>
          <a:ln w="7620">
            <a:solidFill>
              <a:srgbClr val="B8C3DF"/>
            </a:solidFill>
            <a:prstDash val="solid"/>
          </a:ln>
        </p:spPr>
      </p:sp>
      <p:sp>
        <p:nvSpPr>
          <p:cNvPr id="15" name="Shape 11"/>
          <p:cNvSpPr/>
          <p:nvPr/>
        </p:nvSpPr>
        <p:spPr>
          <a:xfrm>
            <a:off x="1180743" y="3651290"/>
            <a:ext cx="386953" cy="386953"/>
          </a:xfrm>
          <a:prstGeom prst="roundRect">
            <a:avLst>
              <a:gd name="adj" fmla="val 118154"/>
            </a:avLst>
          </a:prstGeom>
          <a:solidFill>
            <a:srgbClr val="D2DDF9"/>
          </a:solidFill>
          <a:ln w="7620">
            <a:solidFill>
              <a:srgbClr val="B8C3DF"/>
            </a:solidFill>
            <a:prstDash val="solid"/>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7422" y="3748088"/>
            <a:ext cx="193477" cy="193477"/>
          </a:xfrm>
          <a:prstGeom prst="rect">
            <a:avLst/>
          </a:prstGeom>
        </p:spPr>
      </p:pic>
      <p:sp>
        <p:nvSpPr>
          <p:cNvPr id="17" name="Text 12"/>
          <p:cNvSpPr/>
          <p:nvPr/>
        </p:nvSpPr>
        <p:spPr>
          <a:xfrm>
            <a:off x="1696641" y="3671411"/>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Tool Invocation</a:t>
            </a:r>
            <a:endParaRPr lang="en-US" sz="1250" dirty="0"/>
          </a:p>
        </p:txBody>
      </p:sp>
      <p:sp>
        <p:nvSpPr>
          <p:cNvPr id="18" name="Text 13"/>
          <p:cNvSpPr/>
          <p:nvPr/>
        </p:nvSpPr>
        <p:spPr>
          <a:xfrm>
            <a:off x="1696641" y="3950256"/>
            <a:ext cx="12139970"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Based on the plan, the Agent invokes relevant APIs, AWS Lambda functions, or other custom tools to interact with external systems and retrieve data.</a:t>
            </a:r>
            <a:endParaRPr lang="en-US" sz="1000" dirty="0"/>
          </a:p>
        </p:txBody>
      </p:sp>
      <p:sp>
        <p:nvSpPr>
          <p:cNvPr id="19" name="Shape 14"/>
          <p:cNvSpPr/>
          <p:nvPr/>
        </p:nvSpPr>
        <p:spPr>
          <a:xfrm>
            <a:off x="1503164" y="4638913"/>
            <a:ext cx="128945" cy="580430"/>
          </a:xfrm>
          <a:prstGeom prst="roundRect">
            <a:avLst>
              <a:gd name="adj" fmla="val 42021"/>
            </a:avLst>
          </a:prstGeom>
          <a:solidFill>
            <a:srgbClr val="D2DDF9"/>
          </a:solidFill>
          <a:ln w="7620">
            <a:solidFill>
              <a:srgbClr val="B8C3DF"/>
            </a:solidFill>
            <a:prstDash val="solid"/>
          </a:ln>
        </p:spPr>
      </p:sp>
      <p:sp>
        <p:nvSpPr>
          <p:cNvPr id="20" name="Shape 15"/>
          <p:cNvSpPr/>
          <p:nvPr/>
        </p:nvSpPr>
        <p:spPr>
          <a:xfrm>
            <a:off x="1374219" y="4554260"/>
            <a:ext cx="386953" cy="386953"/>
          </a:xfrm>
          <a:prstGeom prst="roundRect">
            <a:avLst>
              <a:gd name="adj" fmla="val 118154"/>
            </a:avLst>
          </a:prstGeom>
          <a:solidFill>
            <a:srgbClr val="D2DDF9"/>
          </a:solidFill>
          <a:ln w="7620">
            <a:solidFill>
              <a:srgbClr val="B8C3DF"/>
            </a:solidFill>
            <a:prstDash val="solid"/>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0898" y="4651058"/>
            <a:ext cx="193477" cy="193477"/>
          </a:xfrm>
          <a:prstGeom prst="rect">
            <a:avLst/>
          </a:prstGeom>
        </p:spPr>
      </p:pic>
      <p:sp>
        <p:nvSpPr>
          <p:cNvPr id="22" name="Text 16"/>
          <p:cNvSpPr/>
          <p:nvPr/>
        </p:nvSpPr>
        <p:spPr>
          <a:xfrm>
            <a:off x="1890117" y="4574381"/>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Process Results</a:t>
            </a:r>
            <a:endParaRPr lang="en-US" sz="1250" dirty="0"/>
          </a:p>
        </p:txBody>
      </p:sp>
      <p:sp>
        <p:nvSpPr>
          <p:cNvPr id="23" name="Text 17"/>
          <p:cNvSpPr/>
          <p:nvPr/>
        </p:nvSpPr>
        <p:spPr>
          <a:xfrm>
            <a:off x="1890117" y="4853226"/>
            <a:ext cx="11946493"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 LLM receives and processes the outputs from the invoked tools, interpreting the data and integrating it into its reasoning.</a:t>
            </a:r>
            <a:endParaRPr lang="en-US" sz="1000" dirty="0"/>
          </a:p>
        </p:txBody>
      </p:sp>
      <p:sp>
        <p:nvSpPr>
          <p:cNvPr id="24" name="Shape 18"/>
          <p:cNvSpPr/>
          <p:nvPr/>
        </p:nvSpPr>
        <p:spPr>
          <a:xfrm>
            <a:off x="1309687" y="5541883"/>
            <a:ext cx="128945" cy="580430"/>
          </a:xfrm>
          <a:prstGeom prst="roundRect">
            <a:avLst>
              <a:gd name="adj" fmla="val 42021"/>
            </a:avLst>
          </a:prstGeom>
          <a:solidFill>
            <a:srgbClr val="D2DDF9"/>
          </a:solidFill>
          <a:ln w="7620">
            <a:solidFill>
              <a:srgbClr val="B8C3DF"/>
            </a:solidFill>
            <a:prstDash val="solid"/>
          </a:ln>
        </p:spPr>
      </p:sp>
      <p:sp>
        <p:nvSpPr>
          <p:cNvPr id="25" name="Shape 19"/>
          <p:cNvSpPr/>
          <p:nvPr/>
        </p:nvSpPr>
        <p:spPr>
          <a:xfrm>
            <a:off x="1180743" y="5457230"/>
            <a:ext cx="386953" cy="386953"/>
          </a:xfrm>
          <a:prstGeom prst="roundRect">
            <a:avLst>
              <a:gd name="adj" fmla="val 118154"/>
            </a:avLst>
          </a:prstGeom>
          <a:solidFill>
            <a:srgbClr val="D2DDF9"/>
          </a:solidFill>
          <a:ln w="7620">
            <a:solidFill>
              <a:srgbClr val="B8C3DF"/>
            </a:solidFill>
            <a:prstDash val="solid"/>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77422" y="5554028"/>
            <a:ext cx="193477" cy="193477"/>
          </a:xfrm>
          <a:prstGeom prst="rect">
            <a:avLst/>
          </a:prstGeom>
        </p:spPr>
      </p:pic>
      <p:sp>
        <p:nvSpPr>
          <p:cNvPr id="27" name="Text 20"/>
          <p:cNvSpPr/>
          <p:nvPr/>
        </p:nvSpPr>
        <p:spPr>
          <a:xfrm>
            <a:off x="1696641" y="5477351"/>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404155"/>
                </a:solidFill>
                <a:latin typeface="Alexandria" pitchFamily="34" charset="0"/>
                <a:ea typeface="Alexandria" pitchFamily="34" charset="-122"/>
                <a:cs typeface="Alexandria" pitchFamily="34" charset="-120"/>
              </a:rPr>
              <a:t>Final Answer</a:t>
            </a:r>
            <a:endParaRPr lang="en-US" sz="1250" dirty="0"/>
          </a:p>
        </p:txBody>
      </p:sp>
      <p:sp>
        <p:nvSpPr>
          <p:cNvPr id="28" name="Text 21"/>
          <p:cNvSpPr/>
          <p:nvPr/>
        </p:nvSpPr>
        <p:spPr>
          <a:xfrm>
            <a:off x="1696641" y="5756196"/>
            <a:ext cx="12139970" cy="206454"/>
          </a:xfrm>
          <a:prstGeom prst="rect">
            <a:avLst/>
          </a:prstGeom>
          <a:noFill/>
          <a:ln/>
        </p:spPr>
        <p:txBody>
          <a:bodyPr wrap="none" lIns="0" tIns="0" rIns="0" bIns="0" rtlCol="0" anchor="t"/>
          <a:lstStyle/>
          <a:p>
            <a:pPr algn="l" indent="0" marL="0">
              <a:lnSpc>
                <a:spcPts val="1600"/>
              </a:lnSpc>
              <a:buNone/>
            </a:pPr>
            <a:r>
              <a:rPr lang="en-US" sz="1000" dirty="0">
                <a:solidFill>
                  <a:srgbClr val="404155"/>
                </a:solidFill>
                <a:latin typeface="Nobile" pitchFamily="34" charset="0"/>
                <a:ea typeface="Nobile" pitchFamily="34" charset="-122"/>
                <a:cs typeface="Nobile" pitchFamily="34" charset="-120"/>
              </a:rPr>
              <a:t>The Agent synthesises the processed information into a clear, concise, and actionable response, delivering it back to the user.</a:t>
            </a:r>
            <a:endParaRPr lang="en-US" sz="1000" dirty="0"/>
          </a:p>
        </p:txBody>
      </p:sp>
      <p:sp>
        <p:nvSpPr>
          <p:cNvPr id="29" name="Text 22"/>
          <p:cNvSpPr/>
          <p:nvPr/>
        </p:nvSpPr>
        <p:spPr>
          <a:xfrm>
            <a:off x="793790" y="6315908"/>
            <a:ext cx="1935123" cy="241816"/>
          </a:xfrm>
          <a:prstGeom prst="rect">
            <a:avLst/>
          </a:prstGeom>
          <a:noFill/>
          <a:ln/>
        </p:spPr>
        <p:txBody>
          <a:bodyPr wrap="none" lIns="0" tIns="0" rIns="0" bIns="0" rtlCol="0" anchor="t"/>
          <a:lstStyle/>
          <a:p>
            <a:pPr algn="l" indent="0" marL="0">
              <a:lnSpc>
                <a:spcPts val="1900"/>
              </a:lnSpc>
              <a:buNone/>
            </a:pPr>
            <a:r>
              <a:rPr lang="en-US" sz="1500" dirty="0">
                <a:solidFill>
                  <a:srgbClr val="1B1B27"/>
                </a:solidFill>
                <a:latin typeface="Alexandria" pitchFamily="34" charset="0"/>
                <a:ea typeface="Alexandria" pitchFamily="34" charset="-122"/>
                <a:cs typeface="Alexandria" pitchFamily="34" charset="-120"/>
              </a:rPr>
              <a:t>Key Insight</a:t>
            </a:r>
            <a:endParaRPr lang="en-US" sz="1500" dirty="0"/>
          </a:p>
        </p:txBody>
      </p:sp>
      <p:sp>
        <p:nvSpPr>
          <p:cNvPr id="30" name="Shape 23"/>
          <p:cNvSpPr/>
          <p:nvPr/>
        </p:nvSpPr>
        <p:spPr>
          <a:xfrm>
            <a:off x="793790" y="6751201"/>
            <a:ext cx="13042821" cy="754499"/>
          </a:xfrm>
          <a:prstGeom prst="roundRect">
            <a:avLst>
              <a:gd name="adj" fmla="val 7181"/>
            </a:avLst>
          </a:prstGeom>
          <a:solidFill>
            <a:srgbClr val="BBCDF7"/>
          </a:solidFill>
          <a:ln/>
        </p:spPr>
      </p:sp>
      <p:pic>
        <p:nvPicPr>
          <p:cNvPr id="31" name="Image 5" descr="preencoded.png">    </p:cNvPr>
          <p:cNvPicPr>
            <a:picLocks noChangeAspect="1"/>
          </p:cNvPicPr>
          <p:nvPr/>
        </p:nvPicPr>
        <p:blipFill>
          <a:blip r:embed="rId11"/>
          <a:stretch>
            <a:fillRect/>
          </a:stretch>
        </p:blipFill>
        <p:spPr>
          <a:xfrm>
            <a:off x="922734" y="6936581"/>
            <a:ext cx="161211" cy="128945"/>
          </a:xfrm>
          <a:prstGeom prst="rect">
            <a:avLst/>
          </a:prstGeom>
        </p:spPr>
      </p:pic>
      <p:sp>
        <p:nvSpPr>
          <p:cNvPr id="32" name="Text 24"/>
          <p:cNvSpPr/>
          <p:nvPr/>
        </p:nvSpPr>
        <p:spPr>
          <a:xfrm>
            <a:off x="1212890" y="6912293"/>
            <a:ext cx="12494776" cy="41290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obile" pitchFamily="34" charset="0"/>
                <a:ea typeface="Nobile" pitchFamily="34" charset="-122"/>
                <a:cs typeface="Nobile" pitchFamily="34" charset="-120"/>
              </a:rPr>
              <a:t>Bedrock Agents seamlessly combine the reasoning capabilities of Large Language Models with the power of external tools, enabling sophisticated, automated workflows that go beyond simple question-answering.</a:t>
            </a:r>
            <a:endParaRPr lang="en-US"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678537"/>
            <a:ext cx="4166830"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Alexandria" pitchFamily="34" charset="0"/>
                <a:ea typeface="Alexandria" pitchFamily="34" charset="-122"/>
                <a:cs typeface="Alexandria" pitchFamily="34" charset="-120"/>
              </a:rPr>
              <a:t>What Are Guardrails?</a:t>
            </a:r>
            <a:endParaRPr lang="en-US" sz="3100" dirty="0"/>
          </a:p>
        </p:txBody>
      </p:sp>
      <p:sp>
        <p:nvSpPr>
          <p:cNvPr id="3" name="Text 1"/>
          <p:cNvSpPr/>
          <p:nvPr/>
        </p:nvSpPr>
        <p:spPr>
          <a:xfrm>
            <a:off x="793790" y="1492210"/>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Guardrails are pre-defined policies that control and restrict a Foundation Model's behaviour, ensuring safe, responsible, and domain-appropriate outputs that align with specific business objectives.</a:t>
            </a:r>
            <a:endParaRPr lang="en-US" sz="1250" dirty="0"/>
          </a:p>
        </p:txBody>
      </p:sp>
      <p:sp>
        <p:nvSpPr>
          <p:cNvPr id="4" name="Text 2"/>
          <p:cNvSpPr/>
          <p:nvPr/>
        </p:nvSpPr>
        <p:spPr>
          <a:xfrm>
            <a:off x="793790" y="2238494"/>
            <a:ext cx="2627233" cy="297656"/>
          </a:xfrm>
          <a:prstGeom prst="rect">
            <a:avLst/>
          </a:prstGeom>
          <a:noFill/>
          <a:ln/>
        </p:spPr>
        <p:txBody>
          <a:bodyPr wrap="none" lIns="0" tIns="0" rIns="0" bIns="0" rtlCol="0" anchor="t"/>
          <a:lstStyle/>
          <a:p>
            <a:pPr algn="l" indent="0" marL="0">
              <a:lnSpc>
                <a:spcPts val="2300"/>
              </a:lnSpc>
              <a:buNone/>
            </a:pPr>
            <a:r>
              <a:rPr lang="en-US" sz="1850" dirty="0">
                <a:solidFill>
                  <a:srgbClr val="1B1B27"/>
                </a:solidFill>
                <a:latin typeface="Alexandria" pitchFamily="34" charset="0"/>
                <a:ea typeface="Alexandria" pitchFamily="34" charset="-122"/>
                <a:cs typeface="Alexandria" pitchFamily="34" charset="-120"/>
              </a:rPr>
              <a:t>What You Can Control</a:t>
            </a:r>
            <a:endParaRPr lang="en-US" sz="1850" dirty="0"/>
          </a:p>
        </p:txBody>
      </p:sp>
      <p:sp>
        <p:nvSpPr>
          <p:cNvPr id="5" name="Shape 3"/>
          <p:cNvSpPr/>
          <p:nvPr/>
        </p:nvSpPr>
        <p:spPr>
          <a:xfrm>
            <a:off x="793790" y="3012400"/>
            <a:ext cx="6441996" cy="1429822"/>
          </a:xfrm>
          <a:prstGeom prst="roundRect">
            <a:avLst>
              <a:gd name="adj" fmla="val 7674"/>
            </a:avLst>
          </a:prstGeom>
          <a:solidFill>
            <a:srgbClr val="F9F9FF"/>
          </a:solidFill>
          <a:ln/>
        </p:spPr>
      </p:sp>
      <p:sp>
        <p:nvSpPr>
          <p:cNvPr id="6" name="Shape 4"/>
          <p:cNvSpPr/>
          <p:nvPr/>
        </p:nvSpPr>
        <p:spPr>
          <a:xfrm>
            <a:off x="793790" y="2989540"/>
            <a:ext cx="6441996" cy="91440"/>
          </a:xfrm>
          <a:prstGeom prst="roundRect">
            <a:avLst>
              <a:gd name="adj" fmla="val 72930"/>
            </a:avLst>
          </a:prstGeom>
          <a:solidFill>
            <a:srgbClr val="1B54DA"/>
          </a:solidFill>
          <a:ln/>
        </p:spPr>
      </p:sp>
      <p:sp>
        <p:nvSpPr>
          <p:cNvPr id="7" name="Shape 5"/>
          <p:cNvSpPr/>
          <p:nvPr/>
        </p:nvSpPr>
        <p:spPr>
          <a:xfrm>
            <a:off x="3776662" y="2774275"/>
            <a:ext cx="476250" cy="476250"/>
          </a:xfrm>
          <a:prstGeom prst="roundRect">
            <a:avLst>
              <a:gd name="adj" fmla="val 192000"/>
            </a:avLst>
          </a:prstGeom>
          <a:solidFill>
            <a:srgbClr val="1B54DA"/>
          </a:solidFill>
          <a:ln/>
        </p:spPr>
      </p:sp>
      <p:sp>
        <p:nvSpPr>
          <p:cNvPr id="8" name="Text 6"/>
          <p:cNvSpPr/>
          <p:nvPr/>
        </p:nvSpPr>
        <p:spPr>
          <a:xfrm>
            <a:off x="3919537" y="2893338"/>
            <a:ext cx="190500" cy="238125"/>
          </a:xfrm>
          <a:prstGeom prst="rect">
            <a:avLst/>
          </a:prstGeom>
          <a:noFill/>
          <a:ln/>
        </p:spPr>
        <p:txBody>
          <a:bodyPr wrap="none" lIns="0" tIns="0" rIns="0" bIns="0" rtlCol="0" anchor="t"/>
          <a:lstStyle/>
          <a:p>
            <a:pPr algn="l" indent="0" marL="0">
              <a:lnSpc>
                <a:spcPts val="2400"/>
              </a:lnSpc>
              <a:buNone/>
            </a:pPr>
            <a:r>
              <a:rPr lang="en-US" sz="1500" dirty="0">
                <a:solidFill>
                  <a:srgbClr val="FFFFFF"/>
                </a:solidFill>
                <a:latin typeface="Alexandria" pitchFamily="34" charset="0"/>
                <a:ea typeface="Alexandria" pitchFamily="34" charset="-122"/>
                <a:cs typeface="Alexandria" pitchFamily="34" charset="-120"/>
              </a:rPr>
              <a:t>1</a:t>
            </a:r>
            <a:endParaRPr lang="en-US" sz="1500" dirty="0"/>
          </a:p>
        </p:txBody>
      </p:sp>
      <p:sp>
        <p:nvSpPr>
          <p:cNvPr id="9" name="Text 7"/>
          <p:cNvSpPr/>
          <p:nvPr/>
        </p:nvSpPr>
        <p:spPr>
          <a:xfrm>
            <a:off x="975360" y="3409236"/>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Content Blocking</a:t>
            </a:r>
            <a:endParaRPr lang="en-US" sz="1550" dirty="0"/>
          </a:p>
        </p:txBody>
      </p:sp>
      <p:sp>
        <p:nvSpPr>
          <p:cNvPr id="10" name="Text 8"/>
          <p:cNvSpPr/>
          <p:nvPr/>
        </p:nvSpPr>
        <p:spPr>
          <a:xfrm>
            <a:off x="975360" y="3752493"/>
            <a:ext cx="6078855"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Proactively prevent the generation of responses related to specific, undesirable topics or sensitive subjects.</a:t>
            </a:r>
            <a:endParaRPr lang="en-US" sz="1250" dirty="0"/>
          </a:p>
        </p:txBody>
      </p:sp>
      <p:sp>
        <p:nvSpPr>
          <p:cNvPr id="11" name="Shape 9"/>
          <p:cNvSpPr/>
          <p:nvPr/>
        </p:nvSpPr>
        <p:spPr>
          <a:xfrm>
            <a:off x="7394496" y="3012400"/>
            <a:ext cx="6442115" cy="1429822"/>
          </a:xfrm>
          <a:prstGeom prst="roundRect">
            <a:avLst>
              <a:gd name="adj" fmla="val 7674"/>
            </a:avLst>
          </a:prstGeom>
          <a:solidFill>
            <a:srgbClr val="F9F9FF"/>
          </a:solidFill>
          <a:ln/>
        </p:spPr>
      </p:sp>
      <p:sp>
        <p:nvSpPr>
          <p:cNvPr id="12" name="Shape 10"/>
          <p:cNvSpPr/>
          <p:nvPr/>
        </p:nvSpPr>
        <p:spPr>
          <a:xfrm>
            <a:off x="7394496" y="2989540"/>
            <a:ext cx="6442115" cy="91440"/>
          </a:xfrm>
          <a:prstGeom prst="roundRect">
            <a:avLst>
              <a:gd name="adj" fmla="val 72930"/>
            </a:avLst>
          </a:prstGeom>
          <a:solidFill>
            <a:srgbClr val="1B54DA"/>
          </a:solidFill>
          <a:ln/>
        </p:spPr>
      </p:sp>
      <p:sp>
        <p:nvSpPr>
          <p:cNvPr id="13" name="Shape 11"/>
          <p:cNvSpPr/>
          <p:nvPr/>
        </p:nvSpPr>
        <p:spPr>
          <a:xfrm>
            <a:off x="10377368" y="2774275"/>
            <a:ext cx="476250" cy="476250"/>
          </a:xfrm>
          <a:prstGeom prst="roundRect">
            <a:avLst>
              <a:gd name="adj" fmla="val 192000"/>
            </a:avLst>
          </a:prstGeom>
          <a:solidFill>
            <a:srgbClr val="1B54DA"/>
          </a:solidFill>
          <a:ln/>
        </p:spPr>
      </p:sp>
      <p:sp>
        <p:nvSpPr>
          <p:cNvPr id="14" name="Text 12"/>
          <p:cNvSpPr/>
          <p:nvPr/>
        </p:nvSpPr>
        <p:spPr>
          <a:xfrm>
            <a:off x="10520243" y="2893338"/>
            <a:ext cx="190500" cy="238125"/>
          </a:xfrm>
          <a:prstGeom prst="rect">
            <a:avLst/>
          </a:prstGeom>
          <a:noFill/>
          <a:ln/>
        </p:spPr>
        <p:txBody>
          <a:bodyPr wrap="none" lIns="0" tIns="0" rIns="0" bIns="0" rtlCol="0" anchor="t"/>
          <a:lstStyle/>
          <a:p>
            <a:pPr algn="l" indent="0" marL="0">
              <a:lnSpc>
                <a:spcPts val="2400"/>
              </a:lnSpc>
              <a:buNone/>
            </a:pPr>
            <a:r>
              <a:rPr lang="en-US" sz="1500" dirty="0">
                <a:solidFill>
                  <a:srgbClr val="FFFFFF"/>
                </a:solidFill>
                <a:latin typeface="Alexandria" pitchFamily="34" charset="0"/>
                <a:ea typeface="Alexandria" pitchFamily="34" charset="-122"/>
                <a:cs typeface="Alexandria" pitchFamily="34" charset="-120"/>
              </a:rPr>
              <a:t>2</a:t>
            </a:r>
            <a:endParaRPr lang="en-US" sz="1500" dirty="0"/>
          </a:p>
        </p:txBody>
      </p:sp>
      <p:sp>
        <p:nvSpPr>
          <p:cNvPr id="15" name="Text 13"/>
          <p:cNvSpPr/>
          <p:nvPr/>
        </p:nvSpPr>
        <p:spPr>
          <a:xfrm>
            <a:off x="7576066" y="3409236"/>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Safety Filtering</a:t>
            </a:r>
            <a:endParaRPr lang="en-US" sz="1550" dirty="0"/>
          </a:p>
        </p:txBody>
      </p:sp>
      <p:sp>
        <p:nvSpPr>
          <p:cNvPr id="16" name="Text 14"/>
          <p:cNvSpPr/>
          <p:nvPr/>
        </p:nvSpPr>
        <p:spPr>
          <a:xfrm>
            <a:off x="7576066" y="3752493"/>
            <a:ext cx="6078974"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Automatically detect and filter out harmful, toxic, or biased content to maintain responsible AI interactions.</a:t>
            </a:r>
            <a:endParaRPr lang="en-US" sz="1250" dirty="0"/>
          </a:p>
        </p:txBody>
      </p:sp>
      <p:sp>
        <p:nvSpPr>
          <p:cNvPr id="17" name="Shape 15"/>
          <p:cNvSpPr/>
          <p:nvPr/>
        </p:nvSpPr>
        <p:spPr>
          <a:xfrm>
            <a:off x="793790" y="4839057"/>
            <a:ext cx="6441996" cy="1429822"/>
          </a:xfrm>
          <a:prstGeom prst="roundRect">
            <a:avLst>
              <a:gd name="adj" fmla="val 7674"/>
            </a:avLst>
          </a:prstGeom>
          <a:solidFill>
            <a:srgbClr val="F9F9FF"/>
          </a:solidFill>
          <a:ln/>
        </p:spPr>
      </p:sp>
      <p:sp>
        <p:nvSpPr>
          <p:cNvPr id="18" name="Shape 16"/>
          <p:cNvSpPr/>
          <p:nvPr/>
        </p:nvSpPr>
        <p:spPr>
          <a:xfrm>
            <a:off x="793790" y="4816197"/>
            <a:ext cx="6441996" cy="91440"/>
          </a:xfrm>
          <a:prstGeom prst="roundRect">
            <a:avLst>
              <a:gd name="adj" fmla="val 72930"/>
            </a:avLst>
          </a:prstGeom>
          <a:solidFill>
            <a:srgbClr val="1B54DA"/>
          </a:solidFill>
          <a:ln/>
        </p:spPr>
      </p:sp>
      <p:sp>
        <p:nvSpPr>
          <p:cNvPr id="19" name="Shape 17"/>
          <p:cNvSpPr/>
          <p:nvPr/>
        </p:nvSpPr>
        <p:spPr>
          <a:xfrm>
            <a:off x="3776662" y="4600932"/>
            <a:ext cx="476250" cy="476250"/>
          </a:xfrm>
          <a:prstGeom prst="roundRect">
            <a:avLst>
              <a:gd name="adj" fmla="val 192000"/>
            </a:avLst>
          </a:prstGeom>
          <a:solidFill>
            <a:srgbClr val="1B54DA"/>
          </a:solidFill>
          <a:ln/>
        </p:spPr>
      </p:sp>
      <p:sp>
        <p:nvSpPr>
          <p:cNvPr id="20" name="Text 18"/>
          <p:cNvSpPr/>
          <p:nvPr/>
        </p:nvSpPr>
        <p:spPr>
          <a:xfrm>
            <a:off x="3919537" y="4719995"/>
            <a:ext cx="190500" cy="238125"/>
          </a:xfrm>
          <a:prstGeom prst="rect">
            <a:avLst/>
          </a:prstGeom>
          <a:noFill/>
          <a:ln/>
        </p:spPr>
        <p:txBody>
          <a:bodyPr wrap="none" lIns="0" tIns="0" rIns="0" bIns="0" rtlCol="0" anchor="t"/>
          <a:lstStyle/>
          <a:p>
            <a:pPr algn="l" indent="0" marL="0">
              <a:lnSpc>
                <a:spcPts val="2400"/>
              </a:lnSpc>
              <a:buNone/>
            </a:pPr>
            <a:r>
              <a:rPr lang="en-US" sz="1500" dirty="0">
                <a:solidFill>
                  <a:srgbClr val="FFFFFF"/>
                </a:solidFill>
                <a:latin typeface="Alexandria" pitchFamily="34" charset="0"/>
                <a:ea typeface="Alexandria" pitchFamily="34" charset="-122"/>
                <a:cs typeface="Alexandria" pitchFamily="34" charset="-120"/>
              </a:rPr>
              <a:t>3</a:t>
            </a:r>
            <a:endParaRPr lang="en-US" sz="1500" dirty="0"/>
          </a:p>
        </p:txBody>
      </p:sp>
      <p:sp>
        <p:nvSpPr>
          <p:cNvPr id="21" name="Text 19"/>
          <p:cNvSpPr/>
          <p:nvPr/>
        </p:nvSpPr>
        <p:spPr>
          <a:xfrm>
            <a:off x="975360" y="5235892"/>
            <a:ext cx="2542222" cy="248007"/>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Style &amp; Tone Enforcement</a:t>
            </a:r>
            <a:endParaRPr lang="en-US" sz="1550" dirty="0"/>
          </a:p>
        </p:txBody>
      </p:sp>
      <p:sp>
        <p:nvSpPr>
          <p:cNvPr id="22" name="Text 20"/>
          <p:cNvSpPr/>
          <p:nvPr/>
        </p:nvSpPr>
        <p:spPr>
          <a:xfrm>
            <a:off x="975360" y="5579150"/>
            <a:ext cx="6078855"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Mandate specific brand voices, formal tones, or required stylistic elements in all generated text.</a:t>
            </a:r>
            <a:endParaRPr lang="en-US" sz="1250" dirty="0"/>
          </a:p>
        </p:txBody>
      </p:sp>
      <p:sp>
        <p:nvSpPr>
          <p:cNvPr id="23" name="Shape 21"/>
          <p:cNvSpPr/>
          <p:nvPr/>
        </p:nvSpPr>
        <p:spPr>
          <a:xfrm>
            <a:off x="7394496" y="4839057"/>
            <a:ext cx="6442115" cy="1429822"/>
          </a:xfrm>
          <a:prstGeom prst="roundRect">
            <a:avLst>
              <a:gd name="adj" fmla="val 7674"/>
            </a:avLst>
          </a:prstGeom>
          <a:solidFill>
            <a:srgbClr val="F9F9FF"/>
          </a:solidFill>
          <a:ln/>
        </p:spPr>
      </p:sp>
      <p:sp>
        <p:nvSpPr>
          <p:cNvPr id="24" name="Shape 22"/>
          <p:cNvSpPr/>
          <p:nvPr/>
        </p:nvSpPr>
        <p:spPr>
          <a:xfrm>
            <a:off x="7394496" y="4816197"/>
            <a:ext cx="6442115" cy="91440"/>
          </a:xfrm>
          <a:prstGeom prst="roundRect">
            <a:avLst>
              <a:gd name="adj" fmla="val 72930"/>
            </a:avLst>
          </a:prstGeom>
          <a:solidFill>
            <a:srgbClr val="1B54DA"/>
          </a:solidFill>
          <a:ln/>
        </p:spPr>
      </p:sp>
      <p:sp>
        <p:nvSpPr>
          <p:cNvPr id="25" name="Shape 23"/>
          <p:cNvSpPr/>
          <p:nvPr/>
        </p:nvSpPr>
        <p:spPr>
          <a:xfrm>
            <a:off x="10377368" y="4600932"/>
            <a:ext cx="476250" cy="476250"/>
          </a:xfrm>
          <a:prstGeom prst="roundRect">
            <a:avLst>
              <a:gd name="adj" fmla="val 192000"/>
            </a:avLst>
          </a:prstGeom>
          <a:solidFill>
            <a:srgbClr val="1B54DA"/>
          </a:solidFill>
          <a:ln/>
        </p:spPr>
      </p:sp>
      <p:sp>
        <p:nvSpPr>
          <p:cNvPr id="26" name="Text 24"/>
          <p:cNvSpPr/>
          <p:nvPr/>
        </p:nvSpPr>
        <p:spPr>
          <a:xfrm>
            <a:off x="10520243" y="4719995"/>
            <a:ext cx="190500" cy="238125"/>
          </a:xfrm>
          <a:prstGeom prst="rect">
            <a:avLst/>
          </a:prstGeom>
          <a:noFill/>
          <a:ln/>
        </p:spPr>
        <p:txBody>
          <a:bodyPr wrap="none" lIns="0" tIns="0" rIns="0" bIns="0" rtlCol="0" anchor="t"/>
          <a:lstStyle/>
          <a:p>
            <a:pPr algn="l" indent="0" marL="0">
              <a:lnSpc>
                <a:spcPts val="2400"/>
              </a:lnSpc>
              <a:buNone/>
            </a:pPr>
            <a:r>
              <a:rPr lang="en-US" sz="1500" dirty="0">
                <a:solidFill>
                  <a:srgbClr val="FFFFFF"/>
                </a:solidFill>
                <a:latin typeface="Alexandria" pitchFamily="34" charset="0"/>
                <a:ea typeface="Alexandria" pitchFamily="34" charset="-122"/>
                <a:cs typeface="Alexandria" pitchFamily="34" charset="-120"/>
              </a:rPr>
              <a:t>4</a:t>
            </a:r>
            <a:endParaRPr lang="en-US" sz="1500" dirty="0"/>
          </a:p>
        </p:txBody>
      </p:sp>
      <p:sp>
        <p:nvSpPr>
          <p:cNvPr id="27" name="Text 25"/>
          <p:cNvSpPr/>
          <p:nvPr/>
        </p:nvSpPr>
        <p:spPr>
          <a:xfrm>
            <a:off x="7576066" y="5235892"/>
            <a:ext cx="2446973" cy="248007"/>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Hallucination Prevention</a:t>
            </a:r>
            <a:endParaRPr lang="en-US" sz="1550" dirty="0"/>
          </a:p>
        </p:txBody>
      </p:sp>
      <p:sp>
        <p:nvSpPr>
          <p:cNvPr id="28" name="Text 26"/>
          <p:cNvSpPr/>
          <p:nvPr/>
        </p:nvSpPr>
        <p:spPr>
          <a:xfrm>
            <a:off x="7576066" y="5579150"/>
            <a:ext cx="6078974"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Integrate grounding checks against known data sources to minimise factual inaccuracies and ensure veracity.</a:t>
            </a:r>
            <a:endParaRPr lang="en-US" sz="1250" dirty="0"/>
          </a:p>
        </p:txBody>
      </p:sp>
      <p:sp>
        <p:nvSpPr>
          <p:cNvPr id="29" name="Text 27"/>
          <p:cNvSpPr/>
          <p:nvPr/>
        </p:nvSpPr>
        <p:spPr>
          <a:xfrm>
            <a:off x="793790" y="6507004"/>
            <a:ext cx="2381607" cy="297656"/>
          </a:xfrm>
          <a:prstGeom prst="rect">
            <a:avLst/>
          </a:prstGeom>
          <a:noFill/>
          <a:ln/>
        </p:spPr>
        <p:txBody>
          <a:bodyPr wrap="none" lIns="0" tIns="0" rIns="0" bIns="0" rtlCol="0" anchor="t"/>
          <a:lstStyle/>
          <a:p>
            <a:pPr algn="l" indent="0" marL="0">
              <a:lnSpc>
                <a:spcPts val="2300"/>
              </a:lnSpc>
              <a:buNone/>
            </a:pPr>
            <a:r>
              <a:rPr lang="en-US" sz="1850" dirty="0">
                <a:solidFill>
                  <a:srgbClr val="1B1B27"/>
                </a:solidFill>
                <a:latin typeface="Alexandria" pitchFamily="34" charset="0"/>
                <a:ea typeface="Alexandria" pitchFamily="34" charset="-122"/>
                <a:cs typeface="Alexandria" pitchFamily="34" charset="-120"/>
              </a:rPr>
              <a:t>Why It's Important</a:t>
            </a:r>
            <a:endParaRPr lang="en-US" sz="1850" dirty="0"/>
          </a:p>
        </p:txBody>
      </p:sp>
      <p:sp>
        <p:nvSpPr>
          <p:cNvPr id="30" name="Text 28"/>
          <p:cNvSpPr/>
          <p:nvPr/>
        </p:nvSpPr>
        <p:spPr>
          <a:xfrm>
            <a:off x="793790" y="7042785"/>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Businesses need generative AI to operate consistently, safely, and in full compliance with internal guidelines and external regulations. Guardrails are crucial for enforcing these critical parameters.</a:t>
            </a:r>
            <a:endParaRPr lang="en-US" sz="12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760214"/>
            <a:ext cx="7253526" cy="434102"/>
          </a:xfrm>
          <a:prstGeom prst="rect">
            <a:avLst/>
          </a:prstGeom>
          <a:noFill/>
          <a:ln/>
        </p:spPr>
        <p:txBody>
          <a:bodyPr wrap="none" lIns="0" tIns="0" rIns="0" bIns="0" rtlCol="0" anchor="t"/>
          <a:lstStyle/>
          <a:p>
            <a:pPr algn="l" indent="0" marL="0">
              <a:lnSpc>
                <a:spcPts val="3400"/>
              </a:lnSpc>
              <a:buNone/>
            </a:pPr>
            <a:r>
              <a:rPr lang="en-US" sz="2700" dirty="0">
                <a:solidFill>
                  <a:srgbClr val="1B1B27"/>
                </a:solidFill>
                <a:latin typeface="Alexandria" pitchFamily="34" charset="0"/>
                <a:ea typeface="Alexandria" pitchFamily="34" charset="-122"/>
                <a:cs typeface="Alexandria" pitchFamily="34" charset="-120"/>
              </a:rPr>
              <a:t>AWS IAM (Identity &amp; Access Management)</a:t>
            </a:r>
            <a:endParaRPr lang="en-US" sz="2700" dirty="0"/>
          </a:p>
        </p:txBody>
      </p:sp>
      <p:sp>
        <p:nvSpPr>
          <p:cNvPr id="3" name="Text 1"/>
          <p:cNvSpPr/>
          <p:nvPr/>
        </p:nvSpPr>
        <p:spPr>
          <a:xfrm>
            <a:off x="793790" y="1472089"/>
            <a:ext cx="13042821"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AWS IAM is the cornerstone service for managing secure access to your AWS resources, defining precisely who can access what and under what conditions.</a:t>
            </a:r>
            <a:endParaRPr lang="en-US" sz="1050" dirty="0"/>
          </a:p>
        </p:txBody>
      </p:sp>
      <p:sp>
        <p:nvSpPr>
          <p:cNvPr id="4" name="Shape 2"/>
          <p:cNvSpPr/>
          <p:nvPr/>
        </p:nvSpPr>
        <p:spPr>
          <a:xfrm>
            <a:off x="793790" y="1850588"/>
            <a:ext cx="13042821" cy="833557"/>
          </a:xfrm>
          <a:prstGeom prst="roundRect">
            <a:avLst>
              <a:gd name="adj" fmla="val 7000"/>
            </a:avLst>
          </a:prstGeom>
          <a:solidFill>
            <a:srgbClr val="F9F9FF"/>
          </a:solidFill>
          <a:ln w="15240">
            <a:solidFill>
              <a:srgbClr val="B8C3DF"/>
            </a:solidFill>
            <a:prstDash val="solid"/>
          </a:ln>
        </p:spPr>
      </p:sp>
      <p:sp>
        <p:nvSpPr>
          <p:cNvPr id="5" name="Shape 3"/>
          <p:cNvSpPr/>
          <p:nvPr/>
        </p:nvSpPr>
        <p:spPr>
          <a:xfrm>
            <a:off x="809030" y="1865828"/>
            <a:ext cx="555665" cy="803077"/>
          </a:xfrm>
          <a:prstGeom prst="roundRect">
            <a:avLst>
              <a:gd name="adj" fmla="val 7210"/>
            </a:avLst>
          </a:prstGeom>
          <a:solidFill>
            <a:srgbClr val="D2DDF9"/>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8813" y="2163128"/>
            <a:ext cx="208359" cy="208359"/>
          </a:xfrm>
          <a:prstGeom prst="rect">
            <a:avLst/>
          </a:prstGeom>
        </p:spPr>
      </p:pic>
      <p:sp>
        <p:nvSpPr>
          <p:cNvPr id="7" name="Text 4"/>
          <p:cNvSpPr/>
          <p:nvPr/>
        </p:nvSpPr>
        <p:spPr>
          <a:xfrm>
            <a:off x="1503521" y="2004655"/>
            <a:ext cx="1736646"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User</a:t>
            </a:r>
            <a:endParaRPr lang="en-US" sz="1350" dirty="0"/>
          </a:p>
        </p:txBody>
      </p:sp>
      <p:sp>
        <p:nvSpPr>
          <p:cNvPr id="8" name="Text 5"/>
          <p:cNvSpPr/>
          <p:nvPr/>
        </p:nvSpPr>
        <p:spPr>
          <a:xfrm>
            <a:off x="1503521" y="2305050"/>
            <a:ext cx="12179022"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A persistent identity for an individual or application needing AWS access.</a:t>
            </a:r>
            <a:endParaRPr lang="en-US" sz="1050" dirty="0"/>
          </a:p>
        </p:txBody>
      </p:sp>
      <p:sp>
        <p:nvSpPr>
          <p:cNvPr id="9" name="Shape 6"/>
          <p:cNvSpPr/>
          <p:nvPr/>
        </p:nvSpPr>
        <p:spPr>
          <a:xfrm>
            <a:off x="793790" y="2822972"/>
            <a:ext cx="13042821" cy="833557"/>
          </a:xfrm>
          <a:prstGeom prst="roundRect">
            <a:avLst>
              <a:gd name="adj" fmla="val 7000"/>
            </a:avLst>
          </a:prstGeom>
          <a:solidFill>
            <a:srgbClr val="F9F9FF"/>
          </a:solidFill>
          <a:ln w="15240">
            <a:solidFill>
              <a:srgbClr val="B8C3DF"/>
            </a:solidFill>
            <a:prstDash val="solid"/>
          </a:ln>
        </p:spPr>
      </p:sp>
      <p:sp>
        <p:nvSpPr>
          <p:cNvPr id="10" name="Shape 7"/>
          <p:cNvSpPr/>
          <p:nvPr/>
        </p:nvSpPr>
        <p:spPr>
          <a:xfrm>
            <a:off x="809030" y="2838212"/>
            <a:ext cx="555665" cy="803077"/>
          </a:xfrm>
          <a:prstGeom prst="roundRect">
            <a:avLst>
              <a:gd name="adj" fmla="val 7210"/>
            </a:avLst>
          </a:prstGeom>
          <a:solidFill>
            <a:srgbClr val="D2DDF9"/>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813" y="3135511"/>
            <a:ext cx="208359" cy="208359"/>
          </a:xfrm>
          <a:prstGeom prst="rect">
            <a:avLst/>
          </a:prstGeom>
        </p:spPr>
      </p:pic>
      <p:sp>
        <p:nvSpPr>
          <p:cNvPr id="12" name="Text 8"/>
          <p:cNvSpPr/>
          <p:nvPr/>
        </p:nvSpPr>
        <p:spPr>
          <a:xfrm>
            <a:off x="1503521" y="2977039"/>
            <a:ext cx="1736646"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Role</a:t>
            </a:r>
            <a:endParaRPr lang="en-US" sz="1350" dirty="0"/>
          </a:p>
        </p:txBody>
      </p:sp>
      <p:sp>
        <p:nvSpPr>
          <p:cNvPr id="13" name="Text 9"/>
          <p:cNvSpPr/>
          <p:nvPr/>
        </p:nvSpPr>
        <p:spPr>
          <a:xfrm>
            <a:off x="1503521" y="3277433"/>
            <a:ext cx="12179022"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Temporary permissions granted to services or trusted entities for specific tasks.</a:t>
            </a:r>
            <a:endParaRPr lang="en-US" sz="1050" dirty="0"/>
          </a:p>
        </p:txBody>
      </p:sp>
      <p:sp>
        <p:nvSpPr>
          <p:cNvPr id="14" name="Shape 10"/>
          <p:cNvSpPr/>
          <p:nvPr/>
        </p:nvSpPr>
        <p:spPr>
          <a:xfrm>
            <a:off x="793790" y="3795355"/>
            <a:ext cx="13042821" cy="833557"/>
          </a:xfrm>
          <a:prstGeom prst="roundRect">
            <a:avLst>
              <a:gd name="adj" fmla="val 7000"/>
            </a:avLst>
          </a:prstGeom>
          <a:solidFill>
            <a:srgbClr val="F9F9FF"/>
          </a:solidFill>
          <a:ln w="15240">
            <a:solidFill>
              <a:srgbClr val="B8C3DF"/>
            </a:solidFill>
            <a:prstDash val="solid"/>
          </a:ln>
        </p:spPr>
      </p:sp>
      <p:sp>
        <p:nvSpPr>
          <p:cNvPr id="15" name="Shape 11"/>
          <p:cNvSpPr/>
          <p:nvPr/>
        </p:nvSpPr>
        <p:spPr>
          <a:xfrm>
            <a:off x="809030" y="3810595"/>
            <a:ext cx="555665" cy="803077"/>
          </a:xfrm>
          <a:prstGeom prst="roundRect">
            <a:avLst>
              <a:gd name="adj" fmla="val 7210"/>
            </a:avLst>
          </a:prstGeom>
          <a:solidFill>
            <a:srgbClr val="D2DDF9"/>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8813" y="4107894"/>
            <a:ext cx="208359" cy="208359"/>
          </a:xfrm>
          <a:prstGeom prst="rect">
            <a:avLst/>
          </a:prstGeom>
        </p:spPr>
      </p:pic>
      <p:sp>
        <p:nvSpPr>
          <p:cNvPr id="17" name="Text 12"/>
          <p:cNvSpPr/>
          <p:nvPr/>
        </p:nvSpPr>
        <p:spPr>
          <a:xfrm>
            <a:off x="1503521" y="3949422"/>
            <a:ext cx="1736646"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Policies</a:t>
            </a:r>
            <a:endParaRPr lang="en-US" sz="1350" dirty="0"/>
          </a:p>
        </p:txBody>
      </p:sp>
      <p:sp>
        <p:nvSpPr>
          <p:cNvPr id="18" name="Text 13"/>
          <p:cNvSpPr/>
          <p:nvPr/>
        </p:nvSpPr>
        <p:spPr>
          <a:xfrm>
            <a:off x="1503521" y="4249817"/>
            <a:ext cx="12179022"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JSON documents detailing allowed or denied actions on specified AWS resources.</a:t>
            </a:r>
            <a:endParaRPr lang="en-US" sz="1050" dirty="0"/>
          </a:p>
        </p:txBody>
      </p:sp>
      <p:sp>
        <p:nvSpPr>
          <p:cNvPr id="19" name="Shape 14"/>
          <p:cNvSpPr/>
          <p:nvPr/>
        </p:nvSpPr>
        <p:spPr>
          <a:xfrm>
            <a:off x="793790" y="4767739"/>
            <a:ext cx="13042821" cy="833557"/>
          </a:xfrm>
          <a:prstGeom prst="roundRect">
            <a:avLst>
              <a:gd name="adj" fmla="val 7000"/>
            </a:avLst>
          </a:prstGeom>
          <a:solidFill>
            <a:srgbClr val="F9F9FF"/>
          </a:solidFill>
          <a:ln w="15240">
            <a:solidFill>
              <a:srgbClr val="B8C3DF"/>
            </a:solidFill>
            <a:prstDash val="solid"/>
          </a:ln>
        </p:spPr>
      </p:sp>
      <p:sp>
        <p:nvSpPr>
          <p:cNvPr id="20" name="Shape 15"/>
          <p:cNvSpPr/>
          <p:nvPr/>
        </p:nvSpPr>
        <p:spPr>
          <a:xfrm>
            <a:off x="809030" y="4782979"/>
            <a:ext cx="555665" cy="803077"/>
          </a:xfrm>
          <a:prstGeom prst="roundRect">
            <a:avLst>
              <a:gd name="adj" fmla="val 7210"/>
            </a:avLst>
          </a:prstGeom>
          <a:solidFill>
            <a:srgbClr val="D2DDF9"/>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8813" y="5080278"/>
            <a:ext cx="208359" cy="208359"/>
          </a:xfrm>
          <a:prstGeom prst="rect">
            <a:avLst/>
          </a:prstGeom>
        </p:spPr>
      </p:pic>
      <p:sp>
        <p:nvSpPr>
          <p:cNvPr id="22" name="Text 16"/>
          <p:cNvSpPr/>
          <p:nvPr/>
        </p:nvSpPr>
        <p:spPr>
          <a:xfrm>
            <a:off x="1503521" y="4921806"/>
            <a:ext cx="1736646"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Groups</a:t>
            </a:r>
            <a:endParaRPr lang="en-US" sz="1350" dirty="0"/>
          </a:p>
        </p:txBody>
      </p:sp>
      <p:sp>
        <p:nvSpPr>
          <p:cNvPr id="23" name="Text 17"/>
          <p:cNvSpPr/>
          <p:nvPr/>
        </p:nvSpPr>
        <p:spPr>
          <a:xfrm>
            <a:off x="1503521" y="5222200"/>
            <a:ext cx="12179022"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Collections of IAM users, simplifying permission management at scale.</a:t>
            </a:r>
            <a:endParaRPr lang="en-US" sz="1050" dirty="0"/>
          </a:p>
        </p:txBody>
      </p:sp>
      <p:sp>
        <p:nvSpPr>
          <p:cNvPr id="24" name="Text 18"/>
          <p:cNvSpPr/>
          <p:nvPr/>
        </p:nvSpPr>
        <p:spPr>
          <a:xfrm>
            <a:off x="793790" y="5809655"/>
            <a:ext cx="2777966" cy="260390"/>
          </a:xfrm>
          <a:prstGeom prst="rect">
            <a:avLst/>
          </a:prstGeom>
          <a:noFill/>
          <a:ln/>
        </p:spPr>
        <p:txBody>
          <a:bodyPr wrap="none" lIns="0" tIns="0" rIns="0" bIns="0" rtlCol="0" anchor="t"/>
          <a:lstStyle/>
          <a:p>
            <a:pPr algn="l" indent="0" marL="0">
              <a:lnSpc>
                <a:spcPts val="2050"/>
              </a:lnSpc>
              <a:buNone/>
            </a:pPr>
            <a:r>
              <a:rPr lang="en-US" sz="1600" dirty="0">
                <a:solidFill>
                  <a:srgbClr val="1B1B27"/>
                </a:solidFill>
                <a:latin typeface="Alexandria" pitchFamily="34" charset="0"/>
                <a:ea typeface="Alexandria" pitchFamily="34" charset="-122"/>
                <a:cs typeface="Alexandria" pitchFamily="34" charset="-120"/>
              </a:rPr>
              <a:t>Why It Matters for Bedrock</a:t>
            </a:r>
            <a:endParaRPr lang="en-US" sz="1600" dirty="0"/>
          </a:p>
        </p:txBody>
      </p:sp>
      <p:sp>
        <p:nvSpPr>
          <p:cNvPr id="25" name="Text 19"/>
          <p:cNvSpPr/>
          <p:nvPr/>
        </p:nvSpPr>
        <p:spPr>
          <a:xfrm>
            <a:off x="793790" y="6278404"/>
            <a:ext cx="13042821" cy="444579"/>
          </a:xfrm>
          <a:prstGeom prst="rect">
            <a:avLst/>
          </a:prstGeom>
          <a:noFill/>
          <a:ln/>
        </p:spPr>
        <p:txBody>
          <a:bodyPr wrap="squar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For your Bedrock applications to function securely, IAM is indispensable. You must assign precise permissions for models to access data in S3, invoke Lambda functions, or integrate with other AWS services. IAM provides the granular control necessary to ensure authorised interactions and prevent security vulnerabilities.</a:t>
            </a:r>
            <a:endParaRPr lang="en-US" sz="1050" dirty="0"/>
          </a:p>
        </p:txBody>
      </p:sp>
      <p:sp>
        <p:nvSpPr>
          <p:cNvPr id="26" name="Shape 20"/>
          <p:cNvSpPr/>
          <p:nvPr/>
        </p:nvSpPr>
        <p:spPr>
          <a:xfrm>
            <a:off x="793790" y="6879193"/>
            <a:ext cx="13042821" cy="590193"/>
          </a:xfrm>
          <a:prstGeom prst="roundRect">
            <a:avLst>
              <a:gd name="adj" fmla="val 9887"/>
            </a:avLst>
          </a:prstGeom>
          <a:solidFill>
            <a:srgbClr val="BBCDF7"/>
          </a:solidFill>
          <a:ln/>
        </p:spPr>
      </p:sp>
      <p:pic>
        <p:nvPicPr>
          <p:cNvPr id="27" name="Image 4" descr="preencoded.png">    </p:cNvPr>
          <p:cNvPicPr>
            <a:picLocks noChangeAspect="1"/>
          </p:cNvPicPr>
          <p:nvPr/>
        </p:nvPicPr>
        <p:blipFill>
          <a:blip r:embed="rId9"/>
          <a:stretch>
            <a:fillRect/>
          </a:stretch>
        </p:blipFill>
        <p:spPr>
          <a:xfrm>
            <a:off x="932617" y="7075884"/>
            <a:ext cx="173593" cy="138827"/>
          </a:xfrm>
          <a:prstGeom prst="rect">
            <a:avLst/>
          </a:prstGeom>
        </p:spPr>
      </p:pic>
      <p:sp>
        <p:nvSpPr>
          <p:cNvPr id="28" name="Text 21"/>
          <p:cNvSpPr/>
          <p:nvPr/>
        </p:nvSpPr>
        <p:spPr>
          <a:xfrm>
            <a:off x="1245037" y="7052667"/>
            <a:ext cx="12452747" cy="222290"/>
          </a:xfrm>
          <a:prstGeom prst="rect">
            <a:avLst/>
          </a:prstGeom>
          <a:noFill/>
          <a:ln/>
        </p:spPr>
        <p:txBody>
          <a:bodyPr wrap="none" lIns="0" tIns="0" rIns="0" bIns="0" rtlCol="0" anchor="t"/>
          <a:lstStyle/>
          <a:p>
            <a:pPr algn="l" indent="0" marL="0">
              <a:lnSpc>
                <a:spcPts val="1750"/>
              </a:lnSpc>
              <a:buNone/>
            </a:pPr>
            <a:r>
              <a:rPr lang="en-US" sz="1050" dirty="0">
                <a:solidFill>
                  <a:srgbClr val="000000"/>
                </a:solidFill>
                <a:latin typeface="Nobile" pitchFamily="34" charset="0"/>
                <a:ea typeface="Nobile" pitchFamily="34" charset="-122"/>
                <a:cs typeface="Nobile" pitchFamily="34" charset="-120"/>
              </a:rPr>
              <a:t>IAM ensures that all your Bedrock operations are secure, controlled, and compliant, preventing unauthorised access and maintaining data integrity within your generative AI workflows.</a:t>
            </a:r>
            <a:endParaRPr lang="en-US" sz="10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761405"/>
            <a:ext cx="5115401" cy="589121"/>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Alexandria" pitchFamily="34" charset="0"/>
                <a:ea typeface="Alexandria" pitchFamily="34" charset="-122"/>
                <a:cs typeface="Alexandria" pitchFamily="34" charset="-120"/>
              </a:rPr>
              <a:t>Root User vs IAM User</a:t>
            </a:r>
            <a:endParaRPr lang="en-US" sz="3700" dirty="0"/>
          </a:p>
        </p:txBody>
      </p:sp>
      <p:sp>
        <p:nvSpPr>
          <p:cNvPr id="3" name="Text 1"/>
          <p:cNvSpPr/>
          <p:nvPr/>
        </p:nvSpPr>
        <p:spPr>
          <a:xfrm>
            <a:off x="793790" y="1821775"/>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Root User</a:t>
            </a:r>
            <a:endParaRPr lang="en-US" sz="2200" dirty="0"/>
          </a:p>
        </p:txBody>
      </p:sp>
      <p:sp>
        <p:nvSpPr>
          <p:cNvPr id="4" name="Text 2"/>
          <p:cNvSpPr/>
          <p:nvPr/>
        </p:nvSpPr>
        <p:spPr>
          <a:xfrm>
            <a:off x="793790" y="2363629"/>
            <a:ext cx="6291382" cy="60340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The root user holds complete administrative control over your AWS account and is the identity created upon initial account setup.</a:t>
            </a:r>
            <a:endParaRPr lang="en-US" sz="1450" dirty="0"/>
          </a:p>
        </p:txBody>
      </p:sp>
      <p:sp>
        <p:nvSpPr>
          <p:cNvPr id="5" name="Text 3"/>
          <p:cNvSpPr/>
          <p:nvPr/>
        </p:nvSpPr>
        <p:spPr>
          <a:xfrm>
            <a:off x="793790" y="3136702"/>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Full Control:</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Unrestricted access to all resources and services.</a:t>
            </a:r>
            <a:endParaRPr lang="en-US" sz="1450" dirty="0"/>
          </a:p>
        </p:txBody>
      </p:sp>
      <p:sp>
        <p:nvSpPr>
          <p:cNvPr id="6" name="Text 4"/>
          <p:cNvSpPr/>
          <p:nvPr/>
        </p:nvSpPr>
        <p:spPr>
          <a:xfrm>
            <a:off x="793790" y="3504367"/>
            <a:ext cx="6291382" cy="905113"/>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Limited Use:</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Should be used exclusively for initial setup, managing billing, and enabling Multi-Factor Authentication (MFA).</a:t>
            </a:r>
            <a:endParaRPr lang="en-US" sz="1450" dirty="0"/>
          </a:p>
        </p:txBody>
      </p:sp>
      <p:sp>
        <p:nvSpPr>
          <p:cNvPr id="7" name="Text 5"/>
          <p:cNvSpPr/>
          <p:nvPr/>
        </p:nvSpPr>
        <p:spPr>
          <a:xfrm>
            <a:off x="793790" y="4475440"/>
            <a:ext cx="6291382" cy="6034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High Risk:</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Compromise of the root user poses an extremely high security risk to your entire AWS infrastructure.</a:t>
            </a:r>
            <a:endParaRPr lang="en-US" sz="1450" dirty="0"/>
          </a:p>
        </p:txBody>
      </p:sp>
      <p:sp>
        <p:nvSpPr>
          <p:cNvPr id="8" name="Text 6"/>
          <p:cNvSpPr/>
          <p:nvPr/>
        </p:nvSpPr>
        <p:spPr>
          <a:xfrm>
            <a:off x="7552849" y="1821775"/>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IAM User</a:t>
            </a:r>
            <a:endParaRPr lang="en-US" sz="2200" dirty="0"/>
          </a:p>
        </p:txBody>
      </p:sp>
      <p:sp>
        <p:nvSpPr>
          <p:cNvPr id="9" name="Text 7"/>
          <p:cNvSpPr/>
          <p:nvPr/>
        </p:nvSpPr>
        <p:spPr>
          <a:xfrm>
            <a:off x="7552849" y="2363629"/>
            <a:ext cx="6291382" cy="60340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An IAM (Identity and Access Management) user is an identity created within your AWS account with specific, controlled permissions.</a:t>
            </a:r>
            <a:endParaRPr lang="en-US" sz="1450" dirty="0"/>
          </a:p>
        </p:txBody>
      </p:sp>
      <p:sp>
        <p:nvSpPr>
          <p:cNvPr id="10" name="Text 8"/>
          <p:cNvSpPr/>
          <p:nvPr/>
        </p:nvSpPr>
        <p:spPr>
          <a:xfrm>
            <a:off x="7552849" y="3136702"/>
            <a:ext cx="6291382" cy="6034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Daily Operations: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Ideal for everyday tasks like development, administration, and resource management.</a:t>
            </a:r>
            <a:endParaRPr lang="en-US" sz="1450" dirty="0"/>
          </a:p>
        </p:txBody>
      </p:sp>
      <p:sp>
        <p:nvSpPr>
          <p:cNvPr id="11" name="Text 9"/>
          <p:cNvSpPr/>
          <p:nvPr/>
        </p:nvSpPr>
        <p:spPr>
          <a:xfrm>
            <a:off x="7552849" y="3806071"/>
            <a:ext cx="6291382" cy="905113"/>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Limited Permissions: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Access is restricted to only what's necessary, significantly reducing the potential impact of a security breach.</a:t>
            </a:r>
            <a:endParaRPr lang="en-US" sz="1450" dirty="0"/>
          </a:p>
        </p:txBody>
      </p:sp>
      <p:sp>
        <p:nvSpPr>
          <p:cNvPr id="12" name="Text 10"/>
          <p:cNvSpPr/>
          <p:nvPr/>
        </p:nvSpPr>
        <p:spPr>
          <a:xfrm>
            <a:off x="7552849" y="4777145"/>
            <a:ext cx="6291382" cy="6034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Safe for Bedrock:</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Securely interact with services like Bedrock, S3, and Lambda by assigning only the required permissions.</a:t>
            </a:r>
            <a:endParaRPr lang="en-US" sz="1450" dirty="0"/>
          </a:p>
        </p:txBody>
      </p:sp>
      <p:sp>
        <p:nvSpPr>
          <p:cNvPr id="13" name="Text 11"/>
          <p:cNvSpPr/>
          <p:nvPr/>
        </p:nvSpPr>
        <p:spPr>
          <a:xfrm>
            <a:off x="793790" y="5729288"/>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Best Practice</a:t>
            </a:r>
            <a:endParaRPr lang="en-US" sz="2200" dirty="0"/>
          </a:p>
        </p:txBody>
      </p:sp>
      <p:sp>
        <p:nvSpPr>
          <p:cNvPr id="14" name="Shape 12"/>
          <p:cNvSpPr/>
          <p:nvPr/>
        </p:nvSpPr>
        <p:spPr>
          <a:xfrm>
            <a:off x="793790" y="6365438"/>
            <a:ext cx="13042821" cy="1102757"/>
          </a:xfrm>
          <a:prstGeom prst="roundRect">
            <a:avLst>
              <a:gd name="adj" fmla="val 7181"/>
            </a:avLst>
          </a:prstGeom>
          <a:solidFill>
            <a:srgbClr val="BBCDF7"/>
          </a:solidFill>
          <a:ln/>
        </p:spPr>
      </p:sp>
      <p:pic>
        <p:nvPicPr>
          <p:cNvPr id="15" name="Image 0" descr="preencoded.png">    </p:cNvPr>
          <p:cNvPicPr>
            <a:picLocks noChangeAspect="1"/>
          </p:cNvPicPr>
          <p:nvPr/>
        </p:nvPicPr>
        <p:blipFill>
          <a:blip r:embed="rId1"/>
          <a:stretch>
            <a:fillRect/>
          </a:stretch>
        </p:blipFill>
        <p:spPr>
          <a:xfrm>
            <a:off x="982266" y="6634043"/>
            <a:ext cx="235625" cy="188476"/>
          </a:xfrm>
          <a:prstGeom prst="rect">
            <a:avLst/>
          </a:prstGeom>
        </p:spPr>
      </p:pic>
      <p:sp>
        <p:nvSpPr>
          <p:cNvPr id="16" name="Text 13"/>
          <p:cNvSpPr/>
          <p:nvPr/>
        </p:nvSpPr>
        <p:spPr>
          <a:xfrm>
            <a:off x="1406366" y="6600944"/>
            <a:ext cx="12241768" cy="603409"/>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obile" pitchFamily="34" charset="0"/>
                <a:ea typeface="Nobile" pitchFamily="34" charset="-122"/>
                <a:cs typeface="Nobile" pitchFamily="34" charset="-120"/>
              </a:rPr>
              <a:t>Never use the root account for daily development or routine tasks. Always create dedicated IAM users with the principle of least privilege, granting only the permissions essential for their role. This significantly enhances your AWS account's security posture.</a:t>
            </a:r>
            <a:endParaRPr lang="en-US" sz="14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722114"/>
            <a:ext cx="8040291" cy="558165"/>
          </a:xfrm>
          <a:prstGeom prst="rect">
            <a:avLst/>
          </a:prstGeom>
          <a:noFill/>
          <a:ln/>
        </p:spPr>
        <p:txBody>
          <a:bodyPr wrap="none" lIns="0" tIns="0" rIns="0" bIns="0" rtlCol="0" anchor="t"/>
          <a:lstStyle/>
          <a:p>
            <a:pPr algn="l" indent="0" marL="0">
              <a:lnSpc>
                <a:spcPts val="4350"/>
              </a:lnSpc>
              <a:buNone/>
            </a:pPr>
            <a:r>
              <a:rPr lang="en-US" sz="3500" dirty="0">
                <a:solidFill>
                  <a:srgbClr val="1B1B27"/>
                </a:solidFill>
                <a:latin typeface="Alexandria" pitchFamily="34" charset="0"/>
                <a:ea typeface="Alexandria" pitchFamily="34" charset="-122"/>
                <a:cs typeface="Alexandria" pitchFamily="34" charset="-120"/>
              </a:rPr>
              <a:t>Amazon S3 (Simple Storage Service)</a:t>
            </a:r>
            <a:endParaRPr lang="en-US" sz="3500" dirty="0"/>
          </a:p>
        </p:txBody>
      </p:sp>
      <p:sp>
        <p:nvSpPr>
          <p:cNvPr id="3" name="Text 1"/>
          <p:cNvSpPr/>
          <p:nvPr/>
        </p:nvSpPr>
        <p:spPr>
          <a:xfrm>
            <a:off x="793790" y="1548170"/>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Amazon S3 is a highly </a:t>
            </a:r>
            <a:pPr algn="l" indent="0" marL="0">
              <a:lnSpc>
                <a:spcPts val="2250"/>
              </a:lnSpc>
              <a:buNone/>
            </a:pPr>
            <a:r>
              <a:rPr lang="en-US" sz="1400" b="1" dirty="0">
                <a:solidFill>
                  <a:srgbClr val="404155"/>
                </a:solidFill>
                <a:latin typeface="Nobile" pitchFamily="34" charset="0"/>
                <a:ea typeface="Nobile" pitchFamily="34" charset="-122"/>
                <a:cs typeface="Nobile" pitchFamily="34" charset="-120"/>
              </a:rPr>
              <a:t>durable, scalable, and secure object storage service</a:t>
            </a:r>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 designed to store and retrieve any amount of data from anywhere on the web. It's the backbone for many modern applications, including those powered by Generative AI. </a:t>
            </a:r>
            <a:endParaRPr lang="en-US" sz="1400" dirty="0"/>
          </a:p>
        </p:txBody>
      </p:sp>
      <p:sp>
        <p:nvSpPr>
          <p:cNvPr id="4" name="Text 2"/>
          <p:cNvSpPr/>
          <p:nvPr/>
        </p:nvSpPr>
        <p:spPr>
          <a:xfrm>
            <a:off x="793790" y="2387560"/>
            <a:ext cx="3863578" cy="334804"/>
          </a:xfrm>
          <a:prstGeom prst="rect">
            <a:avLst/>
          </a:prstGeom>
          <a:noFill/>
          <a:ln/>
        </p:spPr>
        <p:txBody>
          <a:bodyPr wrap="none" lIns="0" tIns="0" rIns="0" bIns="0" rtlCol="0" anchor="t"/>
          <a:lstStyle/>
          <a:p>
            <a:pPr algn="l" indent="0" marL="0">
              <a:lnSpc>
                <a:spcPts val="2600"/>
              </a:lnSpc>
              <a:buNone/>
            </a:pPr>
            <a:r>
              <a:rPr lang="en-US" sz="2100" dirty="0">
                <a:solidFill>
                  <a:srgbClr val="1B1B27"/>
                </a:solidFill>
                <a:latin typeface="Alexandria" pitchFamily="34" charset="0"/>
                <a:ea typeface="Alexandria" pitchFamily="34" charset="-122"/>
                <a:cs typeface="Alexandria" pitchFamily="34" charset="-120"/>
              </a:rPr>
              <a:t>How S3 Connects to Bedrock</a:t>
            </a:r>
            <a:endParaRPr lang="en-US" sz="2100" dirty="0"/>
          </a:p>
        </p:txBody>
      </p:sp>
      <p:sp>
        <p:nvSpPr>
          <p:cNvPr id="5" name="Shape 3"/>
          <p:cNvSpPr/>
          <p:nvPr/>
        </p:nvSpPr>
        <p:spPr>
          <a:xfrm>
            <a:off x="793790" y="2990255"/>
            <a:ext cx="4228505" cy="2789277"/>
          </a:xfrm>
          <a:prstGeom prst="roundRect">
            <a:avLst>
              <a:gd name="adj" fmla="val 3934"/>
            </a:avLst>
          </a:prstGeom>
          <a:solidFill>
            <a:srgbClr val="F9F9FF"/>
          </a:solidFill>
          <a:ln w="22860">
            <a:solidFill>
              <a:srgbClr val="B8C3DF"/>
            </a:solidFill>
            <a:prstDash val="solid"/>
          </a:ln>
        </p:spPr>
      </p:sp>
      <p:sp>
        <p:nvSpPr>
          <p:cNvPr id="6" name="Shape 4"/>
          <p:cNvSpPr/>
          <p:nvPr/>
        </p:nvSpPr>
        <p:spPr>
          <a:xfrm>
            <a:off x="770930" y="2990255"/>
            <a:ext cx="91440" cy="2789277"/>
          </a:xfrm>
          <a:prstGeom prst="roundRect">
            <a:avLst>
              <a:gd name="adj" fmla="val 82047"/>
            </a:avLst>
          </a:prstGeom>
          <a:solidFill>
            <a:srgbClr val="1B54DA"/>
          </a:solidFill>
          <a:ln/>
        </p:spPr>
      </p:sp>
      <p:sp>
        <p:nvSpPr>
          <p:cNvPr id="7" name="Text 5"/>
          <p:cNvSpPr/>
          <p:nvPr/>
        </p:nvSpPr>
        <p:spPr>
          <a:xfrm>
            <a:off x="1063823" y="3191708"/>
            <a:ext cx="2329101" cy="27896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RAG Data Repository</a:t>
            </a:r>
            <a:endParaRPr lang="en-US" sz="1750" dirty="0"/>
          </a:p>
        </p:txBody>
      </p:sp>
      <p:sp>
        <p:nvSpPr>
          <p:cNvPr id="8" name="Text 6"/>
          <p:cNvSpPr/>
          <p:nvPr/>
        </p:nvSpPr>
        <p:spPr>
          <a:xfrm>
            <a:off x="1063823" y="3577828"/>
            <a:ext cx="3757017" cy="20002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S3 serves as the primary repository for vast amounts of unstructured data like PDFs, text documents, and manuals. This data is crucial for </a:t>
            </a:r>
            <a:pPr algn="l" indent="0" marL="0">
              <a:lnSpc>
                <a:spcPts val="2250"/>
              </a:lnSpc>
              <a:buNone/>
            </a:pPr>
            <a:r>
              <a:rPr lang="en-US" sz="1400" b="1" dirty="0">
                <a:solidFill>
                  <a:srgbClr val="404155"/>
                </a:solidFill>
                <a:latin typeface="Nobile" pitchFamily="34" charset="0"/>
                <a:ea typeface="Nobile" pitchFamily="34" charset="-122"/>
                <a:cs typeface="Nobile" pitchFamily="34" charset="-120"/>
              </a:rPr>
              <a:t>Retrieval Augmented Generation (RAG)</a:t>
            </a:r>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 to ground Bedrock models with up-to-date and domain-specific information.</a:t>
            </a:r>
            <a:endParaRPr lang="en-US" sz="1400" dirty="0"/>
          </a:p>
        </p:txBody>
      </p:sp>
      <p:sp>
        <p:nvSpPr>
          <p:cNvPr id="9" name="Shape 7"/>
          <p:cNvSpPr/>
          <p:nvPr/>
        </p:nvSpPr>
        <p:spPr>
          <a:xfrm>
            <a:off x="5200888" y="2990255"/>
            <a:ext cx="4228505" cy="2789277"/>
          </a:xfrm>
          <a:prstGeom prst="roundRect">
            <a:avLst>
              <a:gd name="adj" fmla="val 3934"/>
            </a:avLst>
          </a:prstGeom>
          <a:solidFill>
            <a:srgbClr val="F9F9FF"/>
          </a:solidFill>
          <a:ln w="22860">
            <a:solidFill>
              <a:srgbClr val="B8C3DF"/>
            </a:solidFill>
            <a:prstDash val="solid"/>
          </a:ln>
        </p:spPr>
      </p:sp>
      <p:sp>
        <p:nvSpPr>
          <p:cNvPr id="10" name="Shape 8"/>
          <p:cNvSpPr/>
          <p:nvPr/>
        </p:nvSpPr>
        <p:spPr>
          <a:xfrm>
            <a:off x="5178028" y="2990255"/>
            <a:ext cx="91440" cy="2789277"/>
          </a:xfrm>
          <a:prstGeom prst="roundRect">
            <a:avLst>
              <a:gd name="adj" fmla="val 82047"/>
            </a:avLst>
          </a:prstGeom>
          <a:solidFill>
            <a:srgbClr val="1B54DA"/>
          </a:solidFill>
          <a:ln/>
        </p:spPr>
      </p:sp>
      <p:sp>
        <p:nvSpPr>
          <p:cNvPr id="11" name="Text 9"/>
          <p:cNvSpPr/>
          <p:nvPr/>
        </p:nvSpPr>
        <p:spPr>
          <a:xfrm>
            <a:off x="5470922" y="3191708"/>
            <a:ext cx="2278737" cy="27896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Image Asset Storage</a:t>
            </a:r>
            <a:endParaRPr lang="en-US" sz="1750" dirty="0"/>
          </a:p>
        </p:txBody>
      </p:sp>
      <p:sp>
        <p:nvSpPr>
          <p:cNvPr id="12" name="Text 10"/>
          <p:cNvSpPr/>
          <p:nvPr/>
        </p:nvSpPr>
        <p:spPr>
          <a:xfrm>
            <a:off x="5470922" y="3577828"/>
            <a:ext cx="3757017" cy="171450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It securely stores large volumes of image data, which can then be seamlessly accessed by Bedrock's image generation and analysis models. This enables rapid prototyping and deployment of vision-based GenAI applications.</a:t>
            </a:r>
            <a:endParaRPr lang="en-US" sz="1400" dirty="0"/>
          </a:p>
        </p:txBody>
      </p:sp>
      <p:sp>
        <p:nvSpPr>
          <p:cNvPr id="13" name="Shape 11"/>
          <p:cNvSpPr/>
          <p:nvPr/>
        </p:nvSpPr>
        <p:spPr>
          <a:xfrm>
            <a:off x="9607987" y="2990255"/>
            <a:ext cx="4228505" cy="2789277"/>
          </a:xfrm>
          <a:prstGeom prst="roundRect">
            <a:avLst>
              <a:gd name="adj" fmla="val 3934"/>
            </a:avLst>
          </a:prstGeom>
          <a:solidFill>
            <a:srgbClr val="F9F9FF"/>
          </a:solidFill>
          <a:ln w="22860">
            <a:solidFill>
              <a:srgbClr val="B8C3DF"/>
            </a:solidFill>
            <a:prstDash val="solid"/>
          </a:ln>
        </p:spPr>
      </p:sp>
      <p:sp>
        <p:nvSpPr>
          <p:cNvPr id="14" name="Shape 12"/>
          <p:cNvSpPr/>
          <p:nvPr/>
        </p:nvSpPr>
        <p:spPr>
          <a:xfrm>
            <a:off x="9585127" y="2990255"/>
            <a:ext cx="91440" cy="2789277"/>
          </a:xfrm>
          <a:prstGeom prst="roundRect">
            <a:avLst>
              <a:gd name="adj" fmla="val 82047"/>
            </a:avLst>
          </a:prstGeom>
          <a:solidFill>
            <a:srgbClr val="1B54DA"/>
          </a:solidFill>
          <a:ln/>
        </p:spPr>
      </p:sp>
      <p:sp>
        <p:nvSpPr>
          <p:cNvPr id="15" name="Text 13"/>
          <p:cNvSpPr/>
          <p:nvPr/>
        </p:nvSpPr>
        <p:spPr>
          <a:xfrm>
            <a:off x="9878020" y="3191708"/>
            <a:ext cx="3757017" cy="557927"/>
          </a:xfrm>
          <a:prstGeom prst="rect">
            <a:avLst/>
          </a:prstGeom>
          <a:noFill/>
          <a:ln/>
        </p:spPr>
        <p:txBody>
          <a:bodyPr wrap="squar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GenAI Application Logging &amp; Output</a:t>
            </a:r>
            <a:endParaRPr lang="en-US" sz="1750" dirty="0"/>
          </a:p>
        </p:txBody>
      </p:sp>
      <p:sp>
        <p:nvSpPr>
          <p:cNvPr id="16" name="Text 14"/>
          <p:cNvSpPr/>
          <p:nvPr/>
        </p:nvSpPr>
        <p:spPr>
          <a:xfrm>
            <a:off x="9878020" y="3856792"/>
            <a:ext cx="3757017" cy="171450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S3 centralises the storage of application logs, model outputs, and all generated content from your Bedrock applications. This provides a persistent and scalable solution for auditing, analysis, and further processing of your GenAI workflows.</a:t>
            </a:r>
            <a:endParaRPr lang="en-US" sz="1400" dirty="0"/>
          </a:p>
        </p:txBody>
      </p:sp>
      <p:sp>
        <p:nvSpPr>
          <p:cNvPr id="17" name="Text 15"/>
          <p:cNvSpPr/>
          <p:nvPr/>
        </p:nvSpPr>
        <p:spPr>
          <a:xfrm>
            <a:off x="793790" y="6047422"/>
            <a:ext cx="2679383" cy="334804"/>
          </a:xfrm>
          <a:prstGeom prst="rect">
            <a:avLst/>
          </a:prstGeom>
          <a:noFill/>
          <a:ln/>
        </p:spPr>
        <p:txBody>
          <a:bodyPr wrap="none" lIns="0" tIns="0" rIns="0" bIns="0" rtlCol="0" anchor="t"/>
          <a:lstStyle/>
          <a:p>
            <a:pPr algn="l" indent="0" marL="0">
              <a:lnSpc>
                <a:spcPts val="2600"/>
              </a:lnSpc>
              <a:buNone/>
            </a:pPr>
            <a:r>
              <a:rPr lang="en-US" sz="2100" dirty="0">
                <a:solidFill>
                  <a:srgbClr val="1B1B27"/>
                </a:solidFill>
                <a:latin typeface="Alexandria" pitchFamily="34" charset="0"/>
                <a:ea typeface="Alexandria" pitchFamily="34" charset="-122"/>
                <a:cs typeface="Alexandria" pitchFamily="34" charset="-120"/>
              </a:rPr>
              <a:t>Why S3 Matters</a:t>
            </a:r>
            <a:endParaRPr lang="en-US" sz="2100" dirty="0"/>
          </a:p>
        </p:txBody>
      </p:sp>
      <p:sp>
        <p:nvSpPr>
          <p:cNvPr id="18" name="Text 16"/>
          <p:cNvSpPr/>
          <p:nvPr/>
        </p:nvSpPr>
        <p:spPr>
          <a:xfrm>
            <a:off x="793790" y="6650117"/>
            <a:ext cx="13042821" cy="8572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S3 isn't just a storage solution; it becomes the </a:t>
            </a:r>
            <a:pPr algn="l" indent="0" marL="0">
              <a:lnSpc>
                <a:spcPts val="2250"/>
              </a:lnSpc>
              <a:buNone/>
            </a:pPr>
            <a:r>
              <a:rPr lang="en-US" sz="1400" b="1" dirty="0">
                <a:solidFill>
                  <a:srgbClr val="404155"/>
                </a:solidFill>
                <a:latin typeface="Nobile" pitchFamily="34" charset="0"/>
                <a:ea typeface="Nobile" pitchFamily="34" charset="-122"/>
                <a:cs typeface="Nobile" pitchFamily="34" charset="-120"/>
              </a:rPr>
              <a:t>central, foundational storage layer</a:t>
            </a:r>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 in almost all modern Generative AI workflows. Its unparalleled scalability, reliability, and seamless integration with other AWS services make it indispensable for building robust and high-performing Bedrock applications.</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723662"/>
            <a:ext cx="6169223" cy="434102"/>
          </a:xfrm>
          <a:prstGeom prst="rect">
            <a:avLst/>
          </a:prstGeom>
          <a:noFill/>
          <a:ln/>
        </p:spPr>
        <p:txBody>
          <a:bodyPr wrap="none" lIns="0" tIns="0" rIns="0" bIns="0" rtlCol="0" anchor="t"/>
          <a:lstStyle/>
          <a:p>
            <a:pPr algn="l" indent="0" marL="0">
              <a:lnSpc>
                <a:spcPts val="3400"/>
              </a:lnSpc>
              <a:buNone/>
            </a:pPr>
            <a:r>
              <a:rPr lang="en-US" sz="2700" dirty="0">
                <a:solidFill>
                  <a:srgbClr val="1B1B27"/>
                </a:solidFill>
                <a:latin typeface="Alexandria" pitchFamily="34" charset="0"/>
                <a:ea typeface="Alexandria" pitchFamily="34" charset="-122"/>
                <a:cs typeface="Alexandria" pitchFamily="34" charset="-120"/>
              </a:rPr>
              <a:t>AWS Lambda (Serverless Functions)</a:t>
            </a:r>
            <a:endParaRPr lang="en-US" sz="2700" dirty="0"/>
          </a:p>
        </p:txBody>
      </p:sp>
      <p:sp>
        <p:nvSpPr>
          <p:cNvPr id="3" name="Text 1"/>
          <p:cNvSpPr/>
          <p:nvPr/>
        </p:nvSpPr>
        <p:spPr>
          <a:xfrm>
            <a:off x="793790" y="1366123"/>
            <a:ext cx="13042821"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AWS Lambda is a serverless, event-driven compute service that lets you run code for virtually any type of application or backend service without provisioning or managing servers.</a:t>
            </a:r>
            <a:endParaRPr lang="en-US" sz="1050" dirty="0"/>
          </a:p>
        </p:txBody>
      </p:sp>
      <p:sp>
        <p:nvSpPr>
          <p:cNvPr id="4" name="Text 2"/>
          <p:cNvSpPr/>
          <p:nvPr/>
        </p:nvSpPr>
        <p:spPr>
          <a:xfrm>
            <a:off x="793790" y="1796772"/>
            <a:ext cx="2880479" cy="260390"/>
          </a:xfrm>
          <a:prstGeom prst="rect">
            <a:avLst/>
          </a:prstGeom>
          <a:noFill/>
          <a:ln/>
        </p:spPr>
        <p:txBody>
          <a:bodyPr wrap="none" lIns="0" tIns="0" rIns="0" bIns="0" rtlCol="0" anchor="t"/>
          <a:lstStyle/>
          <a:p>
            <a:pPr algn="l" indent="0" marL="0">
              <a:lnSpc>
                <a:spcPts val="2050"/>
              </a:lnSpc>
              <a:buNone/>
            </a:pPr>
            <a:r>
              <a:rPr lang="en-US" sz="1600" dirty="0">
                <a:solidFill>
                  <a:srgbClr val="1B1B27"/>
                </a:solidFill>
                <a:latin typeface="Alexandria" pitchFamily="34" charset="0"/>
                <a:ea typeface="Alexandria" pitchFamily="34" charset="-122"/>
                <a:cs typeface="Alexandria" pitchFamily="34" charset="-120"/>
              </a:rPr>
              <a:t>How It's Used With Bedrock</a:t>
            </a:r>
            <a:endParaRPr lang="en-US" sz="1600" dirty="0"/>
          </a:p>
        </p:txBody>
      </p:sp>
      <p:sp>
        <p:nvSpPr>
          <p:cNvPr id="5" name="Shape 3"/>
          <p:cNvSpPr/>
          <p:nvPr/>
        </p:nvSpPr>
        <p:spPr>
          <a:xfrm>
            <a:off x="793790" y="2265521"/>
            <a:ext cx="555665" cy="833557"/>
          </a:xfrm>
          <a:prstGeom prst="roundRect">
            <a:avLst>
              <a:gd name="adj" fmla="val 360042"/>
            </a:avLst>
          </a:prstGeom>
          <a:solidFill>
            <a:srgbClr val="D2DDF9"/>
          </a:solidFill>
          <a:ln w="7620">
            <a:solidFill>
              <a:srgbClr val="B8C3DF"/>
            </a:solidFill>
            <a:prstDash val="solid"/>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67383" y="2578060"/>
            <a:ext cx="208359" cy="208359"/>
          </a:xfrm>
          <a:prstGeom prst="rect">
            <a:avLst/>
          </a:prstGeom>
        </p:spPr>
      </p:pic>
      <p:sp>
        <p:nvSpPr>
          <p:cNvPr id="7" name="Text 4"/>
          <p:cNvSpPr/>
          <p:nvPr/>
        </p:nvSpPr>
        <p:spPr>
          <a:xfrm>
            <a:off x="1488281" y="2404348"/>
            <a:ext cx="1736646"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Agent Tools</a:t>
            </a:r>
            <a:endParaRPr lang="en-US" sz="1350" dirty="0"/>
          </a:p>
        </p:txBody>
      </p:sp>
      <p:sp>
        <p:nvSpPr>
          <p:cNvPr id="8" name="Text 5"/>
          <p:cNvSpPr/>
          <p:nvPr/>
        </p:nvSpPr>
        <p:spPr>
          <a:xfrm>
            <a:off x="1488281" y="2704743"/>
            <a:ext cx="12348329"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Functions can act as custom tools for Bedrock Agents, enabling them to interact with external systems, perform calculations, or retrieve specific data.</a:t>
            </a:r>
            <a:endParaRPr lang="en-US" sz="1050" dirty="0"/>
          </a:p>
        </p:txBody>
      </p:sp>
      <p:sp>
        <p:nvSpPr>
          <p:cNvPr id="9" name="Shape 6"/>
          <p:cNvSpPr/>
          <p:nvPr/>
        </p:nvSpPr>
        <p:spPr>
          <a:xfrm>
            <a:off x="793790" y="3237905"/>
            <a:ext cx="555665" cy="833557"/>
          </a:xfrm>
          <a:prstGeom prst="roundRect">
            <a:avLst>
              <a:gd name="adj" fmla="val 360042"/>
            </a:avLst>
          </a:prstGeom>
          <a:solidFill>
            <a:srgbClr val="D2DDF9"/>
          </a:solidFill>
          <a:ln w="7620">
            <a:solidFill>
              <a:srgbClr val="B8C3DF"/>
            </a:solidFill>
            <a:prstDash val="solid"/>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7383" y="3550444"/>
            <a:ext cx="208359" cy="208359"/>
          </a:xfrm>
          <a:prstGeom prst="rect">
            <a:avLst/>
          </a:prstGeom>
        </p:spPr>
      </p:pic>
      <p:sp>
        <p:nvSpPr>
          <p:cNvPr id="11" name="Text 7"/>
          <p:cNvSpPr/>
          <p:nvPr/>
        </p:nvSpPr>
        <p:spPr>
          <a:xfrm>
            <a:off x="1488281" y="3376732"/>
            <a:ext cx="1898809"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Document Processing</a:t>
            </a:r>
            <a:endParaRPr lang="en-US" sz="1350" dirty="0"/>
          </a:p>
        </p:txBody>
      </p:sp>
      <p:sp>
        <p:nvSpPr>
          <p:cNvPr id="12" name="Text 8"/>
          <p:cNvSpPr/>
          <p:nvPr/>
        </p:nvSpPr>
        <p:spPr>
          <a:xfrm>
            <a:off x="1488281" y="3677126"/>
            <a:ext cx="12348329"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Automate the pre-processing of documents before their ingestion into Bedrock Knowledge Bases, such as text extraction, clean-up, or format conversion.</a:t>
            </a:r>
            <a:endParaRPr lang="en-US" sz="1050" dirty="0"/>
          </a:p>
        </p:txBody>
      </p:sp>
      <p:sp>
        <p:nvSpPr>
          <p:cNvPr id="13" name="Shape 9"/>
          <p:cNvSpPr/>
          <p:nvPr/>
        </p:nvSpPr>
        <p:spPr>
          <a:xfrm>
            <a:off x="793790" y="4210288"/>
            <a:ext cx="555665" cy="833557"/>
          </a:xfrm>
          <a:prstGeom prst="roundRect">
            <a:avLst>
              <a:gd name="adj" fmla="val 360042"/>
            </a:avLst>
          </a:prstGeom>
          <a:solidFill>
            <a:srgbClr val="D2DDF9"/>
          </a:solidFill>
          <a:ln w="7620">
            <a:solidFill>
              <a:srgbClr val="B8C3DF"/>
            </a:solidFill>
            <a:prstDash val="solid"/>
          </a:ln>
        </p:spPr>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383" y="4522827"/>
            <a:ext cx="208359" cy="208359"/>
          </a:xfrm>
          <a:prstGeom prst="rect">
            <a:avLst/>
          </a:prstGeom>
        </p:spPr>
      </p:pic>
      <p:sp>
        <p:nvSpPr>
          <p:cNvPr id="15" name="Text 10"/>
          <p:cNvSpPr/>
          <p:nvPr/>
        </p:nvSpPr>
        <p:spPr>
          <a:xfrm>
            <a:off x="1488281" y="4349115"/>
            <a:ext cx="1981557"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External Data Fetching</a:t>
            </a:r>
            <a:endParaRPr lang="en-US" sz="1350" dirty="0"/>
          </a:p>
        </p:txBody>
      </p:sp>
      <p:sp>
        <p:nvSpPr>
          <p:cNvPr id="16" name="Text 11"/>
          <p:cNvSpPr/>
          <p:nvPr/>
        </p:nvSpPr>
        <p:spPr>
          <a:xfrm>
            <a:off x="1488281" y="4649510"/>
            <a:ext cx="12348329"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Dynamically fetch real-time data from external APIs or databases to enrich prompts or responses generated by Foundation Models.</a:t>
            </a:r>
            <a:endParaRPr lang="en-US" sz="1050" dirty="0"/>
          </a:p>
        </p:txBody>
      </p:sp>
      <p:sp>
        <p:nvSpPr>
          <p:cNvPr id="17" name="Shape 12"/>
          <p:cNvSpPr/>
          <p:nvPr/>
        </p:nvSpPr>
        <p:spPr>
          <a:xfrm>
            <a:off x="793790" y="5182672"/>
            <a:ext cx="555665" cy="833557"/>
          </a:xfrm>
          <a:prstGeom prst="roundRect">
            <a:avLst>
              <a:gd name="adj" fmla="val 360042"/>
            </a:avLst>
          </a:prstGeom>
          <a:solidFill>
            <a:srgbClr val="D2DDF9"/>
          </a:solidFill>
          <a:ln w="7620">
            <a:solidFill>
              <a:srgbClr val="B8C3DF"/>
            </a:solidFill>
            <a:prstDash val="solid"/>
          </a:ln>
        </p:spPr>
      </p:sp>
      <p:pic>
        <p:nvPicPr>
          <p:cNvPr id="18"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383" y="5495211"/>
            <a:ext cx="208359" cy="208359"/>
          </a:xfrm>
          <a:prstGeom prst="rect">
            <a:avLst/>
          </a:prstGeom>
        </p:spPr>
      </p:pic>
      <p:sp>
        <p:nvSpPr>
          <p:cNvPr id="19" name="Text 13"/>
          <p:cNvSpPr/>
          <p:nvPr/>
        </p:nvSpPr>
        <p:spPr>
          <a:xfrm>
            <a:off x="1488281" y="5321498"/>
            <a:ext cx="1736646" cy="217051"/>
          </a:xfrm>
          <a:prstGeom prst="rect">
            <a:avLst/>
          </a:prstGeom>
          <a:noFill/>
          <a:ln/>
        </p:spPr>
        <p:txBody>
          <a:bodyPr wrap="none" lIns="0" tIns="0" rIns="0" bIns="0" rtlCol="0" anchor="t"/>
          <a:lstStyle/>
          <a:p>
            <a:pPr algn="l" indent="0" marL="0">
              <a:lnSpc>
                <a:spcPts val="1700"/>
              </a:lnSpc>
              <a:buNone/>
            </a:pPr>
            <a:r>
              <a:rPr lang="en-US" sz="1350" dirty="0">
                <a:solidFill>
                  <a:srgbClr val="404155"/>
                </a:solidFill>
                <a:latin typeface="Alexandria" pitchFamily="34" charset="0"/>
                <a:ea typeface="Alexandria" pitchFamily="34" charset="-122"/>
                <a:cs typeface="Alexandria" pitchFamily="34" charset="-120"/>
              </a:rPr>
              <a:t>Input Validation</a:t>
            </a:r>
            <a:endParaRPr lang="en-US" sz="1350" dirty="0"/>
          </a:p>
        </p:txBody>
      </p:sp>
      <p:sp>
        <p:nvSpPr>
          <p:cNvPr id="20" name="Text 14"/>
          <p:cNvSpPr/>
          <p:nvPr/>
        </p:nvSpPr>
        <p:spPr>
          <a:xfrm>
            <a:off x="1488281" y="5621893"/>
            <a:ext cx="12348329" cy="222290"/>
          </a:xfrm>
          <a:prstGeom prst="rect">
            <a:avLst/>
          </a:prstGeom>
          <a:noFill/>
          <a:ln/>
        </p:spPr>
        <p:txBody>
          <a:bodyPr wrap="none" lIns="0" tIns="0" rIns="0" bIns="0" rtlCol="0" anchor="t"/>
          <a:lstStyle/>
          <a:p>
            <a:pPr algn="l" indent="0" marL="0">
              <a:lnSpc>
                <a:spcPts val="1750"/>
              </a:lnSpc>
              <a:buNone/>
            </a:pPr>
            <a:r>
              <a:rPr lang="en-US" sz="1050" dirty="0">
                <a:solidFill>
                  <a:srgbClr val="404155"/>
                </a:solidFill>
                <a:latin typeface="Nobile" pitchFamily="34" charset="0"/>
                <a:ea typeface="Nobile" pitchFamily="34" charset="-122"/>
                <a:cs typeface="Nobile" pitchFamily="34" charset="-120"/>
              </a:rPr>
              <a:t>Implement custom logic to validate user inputs before they reach the Foundation Model, ensuring data quality and adherence to business rules.</a:t>
            </a:r>
            <a:endParaRPr lang="en-US" sz="1050" dirty="0"/>
          </a:p>
        </p:txBody>
      </p:sp>
      <p:sp>
        <p:nvSpPr>
          <p:cNvPr id="21" name="Text 15"/>
          <p:cNvSpPr/>
          <p:nvPr/>
        </p:nvSpPr>
        <p:spPr>
          <a:xfrm>
            <a:off x="793790" y="6224588"/>
            <a:ext cx="2083951" cy="260390"/>
          </a:xfrm>
          <a:prstGeom prst="rect">
            <a:avLst/>
          </a:prstGeom>
          <a:noFill/>
          <a:ln/>
        </p:spPr>
        <p:txBody>
          <a:bodyPr wrap="none" lIns="0" tIns="0" rIns="0" bIns="0" rtlCol="0" anchor="t"/>
          <a:lstStyle/>
          <a:p>
            <a:pPr algn="l" indent="0" marL="0">
              <a:lnSpc>
                <a:spcPts val="2050"/>
              </a:lnSpc>
              <a:buNone/>
            </a:pPr>
            <a:r>
              <a:rPr lang="en-US" sz="1600" dirty="0">
                <a:solidFill>
                  <a:srgbClr val="1B1B27"/>
                </a:solidFill>
                <a:latin typeface="Alexandria" pitchFamily="34" charset="0"/>
                <a:ea typeface="Alexandria" pitchFamily="34" charset="-122"/>
                <a:cs typeface="Alexandria" pitchFamily="34" charset="-120"/>
              </a:rPr>
              <a:t>The Benefit</a:t>
            </a:r>
            <a:endParaRPr lang="en-US" sz="1600" dirty="0"/>
          </a:p>
        </p:txBody>
      </p:sp>
      <p:sp>
        <p:nvSpPr>
          <p:cNvPr id="22" name="Shape 16"/>
          <p:cNvSpPr/>
          <p:nvPr/>
        </p:nvSpPr>
        <p:spPr>
          <a:xfrm>
            <a:off x="793790" y="6693337"/>
            <a:ext cx="13042821" cy="812483"/>
          </a:xfrm>
          <a:prstGeom prst="roundRect">
            <a:avLst>
              <a:gd name="adj" fmla="val 7182"/>
            </a:avLst>
          </a:prstGeom>
          <a:solidFill>
            <a:srgbClr val="BBCDF7"/>
          </a:solidFill>
          <a:ln/>
        </p:spPr>
      </p:sp>
      <p:pic>
        <p:nvPicPr>
          <p:cNvPr id="23" name="Image 4" descr="preencoded.png">    </p:cNvPr>
          <p:cNvPicPr>
            <a:picLocks noChangeAspect="1"/>
          </p:cNvPicPr>
          <p:nvPr/>
        </p:nvPicPr>
        <p:blipFill>
          <a:blip r:embed="rId9"/>
          <a:stretch>
            <a:fillRect/>
          </a:stretch>
        </p:blipFill>
        <p:spPr>
          <a:xfrm>
            <a:off x="932617" y="6890028"/>
            <a:ext cx="173593" cy="138827"/>
          </a:xfrm>
          <a:prstGeom prst="rect">
            <a:avLst/>
          </a:prstGeom>
        </p:spPr>
      </p:pic>
      <p:sp>
        <p:nvSpPr>
          <p:cNvPr id="24" name="Text 17"/>
          <p:cNvSpPr/>
          <p:nvPr/>
        </p:nvSpPr>
        <p:spPr>
          <a:xfrm>
            <a:off x="1245037" y="6866811"/>
            <a:ext cx="12452747" cy="444579"/>
          </a:xfrm>
          <a:prstGeom prst="rect">
            <a:avLst/>
          </a:prstGeom>
          <a:noFill/>
          <a:ln/>
        </p:spPr>
        <p:txBody>
          <a:bodyPr wrap="square" lIns="0" tIns="0" rIns="0" bIns="0" rtlCol="0" anchor="t"/>
          <a:lstStyle/>
          <a:p>
            <a:pPr algn="l" indent="0" marL="0">
              <a:lnSpc>
                <a:spcPts val="1750"/>
              </a:lnSpc>
              <a:buNone/>
            </a:pPr>
            <a:r>
              <a:rPr lang="en-US" sz="1050" dirty="0">
                <a:solidFill>
                  <a:srgbClr val="000000"/>
                </a:solidFill>
                <a:latin typeface="Nobile" pitchFamily="34" charset="0"/>
                <a:ea typeface="Nobile" pitchFamily="34" charset="-122"/>
                <a:cs typeface="Nobile" pitchFamily="34" charset="-120"/>
              </a:rPr>
              <a:t>Lambda lets you seamlessly embed dynamic "logic blocks" into your Generative AI applications, extending their capabilities without the operational overhead of managing dedicated servers. This enables more intelligent, responsive, and integrated GenAI solutions.</a:t>
            </a:r>
            <a:endParaRPr lang="en-US"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1056442"/>
            <a:ext cx="7073979"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EC2 (Elastic Compute Cloud)</a:t>
            </a:r>
            <a:endParaRPr lang="en-US" sz="3900" dirty="0"/>
          </a:p>
        </p:txBody>
      </p:sp>
      <p:sp>
        <p:nvSpPr>
          <p:cNvPr id="3" name="Text 1"/>
          <p:cNvSpPr/>
          <p:nvPr/>
        </p:nvSpPr>
        <p:spPr>
          <a:xfrm>
            <a:off x="793790" y="2073354"/>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4" name="Text 2"/>
          <p:cNvSpPr/>
          <p:nvPr/>
        </p:nvSpPr>
        <p:spPr>
          <a:xfrm>
            <a:off x="793790" y="261413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Amazon Elastic Compute Cloud (EC2) provides resizable compute capacity in the cloud. It allows you to rent virtual servers, known as instances, giving you comprehensive control over your computing environment, from operating system to application stack.</a:t>
            </a:r>
            <a:endParaRPr lang="en-US" sz="1550" dirty="0"/>
          </a:p>
        </p:txBody>
      </p:sp>
      <p:sp>
        <p:nvSpPr>
          <p:cNvPr id="5" name="Text 3"/>
          <p:cNvSpPr/>
          <p:nvPr/>
        </p:nvSpPr>
        <p:spPr>
          <a:xfrm>
            <a:off x="793790" y="367081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B1B27"/>
                </a:solidFill>
                <a:latin typeface="Alexandria" pitchFamily="34" charset="0"/>
                <a:ea typeface="Alexandria" pitchFamily="34" charset="-122"/>
                <a:cs typeface="Alexandria" pitchFamily="34" charset="-120"/>
              </a:rPr>
              <a:t>What EC2 Provides</a:t>
            </a:r>
            <a:endParaRPr lang="en-US" sz="2300" dirty="0"/>
          </a:p>
        </p:txBody>
      </p:sp>
      <p:sp>
        <p:nvSpPr>
          <p:cNvPr id="6" name="Text 4"/>
          <p:cNvSpPr/>
          <p:nvPr/>
        </p:nvSpPr>
        <p:spPr>
          <a:xfrm>
            <a:off x="793790" y="424124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Configurable virtual machines (instances).</a:t>
            </a:r>
            <a:endParaRPr lang="en-US" sz="1550" dirty="0"/>
          </a:p>
        </p:txBody>
      </p:sp>
      <p:sp>
        <p:nvSpPr>
          <p:cNvPr id="7" name="Text 5"/>
          <p:cNvSpPr/>
          <p:nvPr/>
        </p:nvSpPr>
        <p:spPr>
          <a:xfrm>
            <a:off x="793790" y="462819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Full control over compute environment.</a:t>
            </a:r>
            <a:endParaRPr lang="en-US" sz="1550" dirty="0"/>
          </a:p>
        </p:txBody>
      </p:sp>
      <p:sp>
        <p:nvSpPr>
          <p:cNvPr id="8" name="Text 6"/>
          <p:cNvSpPr/>
          <p:nvPr/>
        </p:nvSpPr>
        <p:spPr>
          <a:xfrm>
            <a:off x="793790" y="501515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Scalability to meet varying demands.</a:t>
            </a:r>
            <a:endParaRPr lang="en-US" sz="1550" dirty="0"/>
          </a:p>
        </p:txBody>
      </p:sp>
      <p:sp>
        <p:nvSpPr>
          <p:cNvPr id="9" name="Text 7"/>
          <p:cNvSpPr/>
          <p:nvPr/>
        </p:nvSpPr>
        <p:spPr>
          <a:xfrm>
            <a:off x="7564874" y="3670816"/>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B1B27"/>
                </a:solidFill>
                <a:latin typeface="Alexandria" pitchFamily="34" charset="0"/>
                <a:ea typeface="Alexandria" pitchFamily="34" charset="-122"/>
                <a:cs typeface="Alexandria" pitchFamily="34" charset="-120"/>
              </a:rPr>
              <a:t>GenAI Use-Cases</a:t>
            </a:r>
            <a:endParaRPr lang="en-US" sz="2300" dirty="0"/>
          </a:p>
        </p:txBody>
      </p:sp>
      <p:sp>
        <p:nvSpPr>
          <p:cNvPr id="10" name="Text 8"/>
          <p:cNvSpPr/>
          <p:nvPr/>
        </p:nvSpPr>
        <p:spPr>
          <a:xfrm>
            <a:off x="7564874" y="424124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Hosting backend APIs for Bedrock.</a:t>
            </a:r>
            <a:endParaRPr lang="en-US" sz="1550" dirty="0"/>
          </a:p>
        </p:txBody>
      </p:sp>
      <p:sp>
        <p:nvSpPr>
          <p:cNvPr id="11" name="Text 9"/>
          <p:cNvSpPr/>
          <p:nvPr/>
        </p:nvSpPr>
        <p:spPr>
          <a:xfrm>
            <a:off x="7564874" y="462819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Running external vector databases.</a:t>
            </a:r>
            <a:endParaRPr lang="en-US" sz="1550" dirty="0"/>
          </a:p>
        </p:txBody>
      </p:sp>
      <p:sp>
        <p:nvSpPr>
          <p:cNvPr id="12" name="Text 10"/>
          <p:cNvSpPr/>
          <p:nvPr/>
        </p:nvSpPr>
        <p:spPr>
          <a:xfrm>
            <a:off x="7564874" y="501515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Deploying dashboards/web interfaces.</a:t>
            </a:r>
            <a:endParaRPr lang="en-US" sz="1550" dirty="0"/>
          </a:p>
        </p:txBody>
      </p:sp>
      <p:sp>
        <p:nvSpPr>
          <p:cNvPr id="13" name="Text 11"/>
          <p:cNvSpPr/>
          <p:nvPr/>
        </p:nvSpPr>
        <p:spPr>
          <a:xfrm>
            <a:off x="7564874" y="540210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4155"/>
                </a:solidFill>
                <a:latin typeface="Nobile" pitchFamily="34" charset="0"/>
                <a:ea typeface="Nobile" pitchFamily="34" charset="-122"/>
                <a:cs typeface="Nobile" pitchFamily="34" charset="-120"/>
              </a:rPr>
              <a:t>Heavy data processing for models.</a:t>
            </a:r>
            <a:endParaRPr lang="en-US" sz="1550" dirty="0"/>
          </a:p>
        </p:txBody>
      </p:sp>
      <p:sp>
        <p:nvSpPr>
          <p:cNvPr id="14" name="Shape 12"/>
          <p:cNvSpPr/>
          <p:nvPr/>
        </p:nvSpPr>
        <p:spPr>
          <a:xfrm>
            <a:off x="793790" y="6012299"/>
            <a:ext cx="13042821" cy="1160740"/>
          </a:xfrm>
          <a:prstGeom prst="roundRect">
            <a:avLst>
              <a:gd name="adj" fmla="val 7182"/>
            </a:avLst>
          </a:prstGeom>
          <a:solidFill>
            <a:srgbClr val="BBCDF7"/>
          </a:solidFill>
          <a:ln/>
        </p:spPr>
      </p:sp>
      <p:pic>
        <p:nvPicPr>
          <p:cNvPr id="15" name="Image 0" descr="preencoded.png">    </p:cNvPr>
          <p:cNvPicPr>
            <a:picLocks noChangeAspect="1"/>
          </p:cNvPicPr>
          <p:nvPr/>
        </p:nvPicPr>
        <p:blipFill>
          <a:blip r:embed="rId1"/>
          <a:stretch>
            <a:fillRect/>
          </a:stretch>
        </p:blipFill>
        <p:spPr>
          <a:xfrm>
            <a:off x="992148" y="6299954"/>
            <a:ext cx="248007" cy="198358"/>
          </a:xfrm>
          <a:prstGeom prst="rect">
            <a:avLst/>
          </a:prstGeom>
        </p:spPr>
      </p:pic>
      <p:sp>
        <p:nvSpPr>
          <p:cNvPr id="16" name="Text 13"/>
          <p:cNvSpPr/>
          <p:nvPr/>
        </p:nvSpPr>
        <p:spPr>
          <a:xfrm>
            <a:off x="1438513" y="6260187"/>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obile" pitchFamily="34" charset="0"/>
                <a:ea typeface="Nobile" pitchFamily="34" charset="-122"/>
                <a:cs typeface="Nobile" pitchFamily="34" charset="-120"/>
              </a:rPr>
              <a:t>Insight:</a:t>
            </a:r>
            <a:pPr algn="l" indent="0" marL="0">
              <a:lnSpc>
                <a:spcPts val="2500"/>
              </a:lnSpc>
              <a:buNone/>
            </a:pPr>
            <a:r>
              <a:rPr lang="en-US" sz="1550" dirty="0">
                <a:solidFill>
                  <a:srgbClr val="000000"/>
                </a:solidFill>
                <a:latin typeface="Nobile" pitchFamily="34" charset="0"/>
                <a:ea typeface="Nobile" pitchFamily="34" charset="-122"/>
                <a:cs typeface="Nobile" pitchFamily="34" charset="-120"/>
              </a:rPr>
              <a:t> EC2 is for full control and persistent compute needs, while Lambda is ideal for event-driven, short-duration, serverless tasks.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7956" y="543758"/>
            <a:ext cx="4920377" cy="553998"/>
          </a:xfrm>
          <a:prstGeom prst="rect">
            <a:avLst/>
          </a:prstGeom>
          <a:noFill/>
          <a:ln/>
        </p:spPr>
        <p:txBody>
          <a:bodyPr wrap="none" lIns="0" tIns="0" rIns="0" bIns="0" rtlCol="0" anchor="t"/>
          <a:lstStyle/>
          <a:p>
            <a:pPr algn="l" indent="0" marL="0">
              <a:lnSpc>
                <a:spcPts val="4350"/>
              </a:lnSpc>
              <a:buNone/>
            </a:pPr>
            <a:r>
              <a:rPr lang="en-US" sz="3450" dirty="0">
                <a:solidFill>
                  <a:srgbClr val="1B1B27"/>
                </a:solidFill>
                <a:latin typeface="Alexandria" pitchFamily="34" charset="0"/>
                <a:ea typeface="Alexandria" pitchFamily="34" charset="-122"/>
                <a:cs typeface="Alexandria" pitchFamily="34" charset="-120"/>
              </a:rPr>
              <a:t>What is Generative AI?</a:t>
            </a:r>
            <a:endParaRPr lang="en-US" sz="3450" dirty="0"/>
          </a:p>
        </p:txBody>
      </p:sp>
      <p:sp>
        <p:nvSpPr>
          <p:cNvPr id="3" name="Text 1"/>
          <p:cNvSpPr/>
          <p:nvPr/>
        </p:nvSpPr>
        <p:spPr>
          <a:xfrm>
            <a:off x="787956" y="1540907"/>
            <a:ext cx="2659618" cy="332423"/>
          </a:xfrm>
          <a:prstGeom prst="rect">
            <a:avLst/>
          </a:prstGeom>
          <a:noFill/>
          <a:ln/>
        </p:spPr>
        <p:txBody>
          <a:bodyPr wrap="none" lIns="0" tIns="0" rIns="0" bIns="0" rtlCol="0" anchor="t"/>
          <a:lstStyle/>
          <a:p>
            <a:pPr algn="l" indent="0" marL="0">
              <a:lnSpc>
                <a:spcPts val="2600"/>
              </a:lnSpc>
              <a:buNone/>
            </a:pPr>
            <a:r>
              <a:rPr lang="en-US" sz="2050" dirty="0">
                <a:solidFill>
                  <a:srgbClr val="1B1B27"/>
                </a:solidFill>
                <a:latin typeface="Alexandria" pitchFamily="34" charset="0"/>
                <a:ea typeface="Alexandria" pitchFamily="34" charset="-122"/>
                <a:cs typeface="Alexandria" pitchFamily="34" charset="-120"/>
              </a:rPr>
              <a:t>The Core Idea</a:t>
            </a:r>
            <a:endParaRPr lang="en-US" sz="2050" dirty="0"/>
          </a:p>
        </p:txBody>
      </p:sp>
      <p:sp>
        <p:nvSpPr>
          <p:cNvPr id="4" name="Text 2"/>
          <p:cNvSpPr/>
          <p:nvPr/>
        </p:nvSpPr>
        <p:spPr>
          <a:xfrm>
            <a:off x="787956" y="2050613"/>
            <a:ext cx="6311027" cy="850821"/>
          </a:xfrm>
          <a:prstGeom prst="rect">
            <a:avLst/>
          </a:prstGeom>
          <a:noFill/>
          <a:ln/>
        </p:spPr>
        <p:txBody>
          <a:bodyPr wrap="squar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Generative AI focuses on </a:t>
            </a:r>
            <a:pPr algn="l" indent="0" marL="0">
              <a:lnSpc>
                <a:spcPts val="2200"/>
              </a:lnSpc>
              <a:buNone/>
            </a:pPr>
            <a:r>
              <a:rPr lang="en-US" sz="1350" b="1" dirty="0">
                <a:solidFill>
                  <a:srgbClr val="404155"/>
                </a:solidFill>
                <a:latin typeface="Nobile" pitchFamily="34" charset="0"/>
                <a:ea typeface="Nobile" pitchFamily="34" charset="-122"/>
                <a:cs typeface="Nobile" pitchFamily="34" charset="-120"/>
              </a:rPr>
              <a:t>creating new content</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 not just predicting values. It learns patterns from huge datasets and uses them to produce text, images, code, and insights that didn't exist before.</a:t>
            </a:r>
            <a:endParaRPr lang="en-US" sz="1350" dirty="0"/>
          </a:p>
        </p:txBody>
      </p:sp>
      <p:sp>
        <p:nvSpPr>
          <p:cNvPr id="5" name="Text 3"/>
          <p:cNvSpPr/>
          <p:nvPr/>
        </p:nvSpPr>
        <p:spPr>
          <a:xfrm>
            <a:off x="787956" y="3078718"/>
            <a:ext cx="2659618" cy="332423"/>
          </a:xfrm>
          <a:prstGeom prst="rect">
            <a:avLst/>
          </a:prstGeom>
          <a:noFill/>
          <a:ln/>
        </p:spPr>
        <p:txBody>
          <a:bodyPr wrap="none" lIns="0" tIns="0" rIns="0" bIns="0" rtlCol="0" anchor="t"/>
          <a:lstStyle/>
          <a:p>
            <a:pPr algn="l" indent="0" marL="0">
              <a:lnSpc>
                <a:spcPts val="2600"/>
              </a:lnSpc>
              <a:buNone/>
            </a:pPr>
            <a:r>
              <a:rPr lang="en-US" sz="2050" dirty="0">
                <a:solidFill>
                  <a:srgbClr val="1B1B27"/>
                </a:solidFill>
                <a:latin typeface="Alexandria" pitchFamily="34" charset="0"/>
                <a:ea typeface="Alexandria" pitchFamily="34" charset="-122"/>
                <a:cs typeface="Alexandria" pitchFamily="34" charset="-120"/>
              </a:rPr>
              <a:t>How it Behaves</a:t>
            </a:r>
            <a:endParaRPr lang="en-US" sz="2050" dirty="0"/>
          </a:p>
        </p:txBody>
      </p:sp>
      <p:sp>
        <p:nvSpPr>
          <p:cNvPr id="6" name="Text 4"/>
          <p:cNvSpPr/>
          <p:nvPr/>
        </p:nvSpPr>
        <p:spPr>
          <a:xfrm>
            <a:off x="787956" y="3588425"/>
            <a:ext cx="6311027" cy="283607"/>
          </a:xfrm>
          <a:prstGeom prst="rect">
            <a:avLst/>
          </a:prstGeom>
          <a:noFill/>
          <a:ln/>
        </p:spPr>
        <p:txBody>
          <a:bodyPr wrap="non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Instead of giving a single number (like traditional ML), GenAI can:</a:t>
            </a:r>
            <a:endParaRPr lang="en-US" sz="1350" dirty="0"/>
          </a:p>
        </p:txBody>
      </p:sp>
      <p:sp>
        <p:nvSpPr>
          <p:cNvPr id="7" name="Text 5"/>
          <p:cNvSpPr/>
          <p:nvPr/>
        </p:nvSpPr>
        <p:spPr>
          <a:xfrm>
            <a:off x="787956" y="4031575"/>
            <a:ext cx="6311027" cy="2836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404155"/>
                </a:solidFill>
                <a:latin typeface="Nobile" pitchFamily="34" charset="0"/>
                <a:ea typeface="Nobile" pitchFamily="34" charset="-122"/>
                <a:cs typeface="Nobile" pitchFamily="34" charset="-120"/>
              </a:rPr>
              <a:t>Formulate coherent paragraphs</a:t>
            </a:r>
            <a:endParaRPr lang="en-US" sz="1350" dirty="0"/>
          </a:p>
        </p:txBody>
      </p:sp>
      <p:sp>
        <p:nvSpPr>
          <p:cNvPr id="8" name="Text 6"/>
          <p:cNvSpPr/>
          <p:nvPr/>
        </p:nvSpPr>
        <p:spPr>
          <a:xfrm>
            <a:off x="787956" y="4377214"/>
            <a:ext cx="6311027" cy="2836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404155"/>
                </a:solidFill>
                <a:latin typeface="Nobile" pitchFamily="34" charset="0"/>
                <a:ea typeface="Nobile" pitchFamily="34" charset="-122"/>
                <a:cs typeface="Nobile" pitchFamily="34" charset="-120"/>
              </a:rPr>
              <a:t>Explain complex reasoning step-by-step</a:t>
            </a:r>
            <a:endParaRPr lang="en-US" sz="1350" dirty="0"/>
          </a:p>
        </p:txBody>
      </p:sp>
      <p:sp>
        <p:nvSpPr>
          <p:cNvPr id="9" name="Text 7"/>
          <p:cNvSpPr/>
          <p:nvPr/>
        </p:nvSpPr>
        <p:spPr>
          <a:xfrm>
            <a:off x="787956" y="4722852"/>
            <a:ext cx="6311027" cy="2836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404155"/>
                </a:solidFill>
                <a:latin typeface="Nobile" pitchFamily="34" charset="0"/>
                <a:ea typeface="Nobile" pitchFamily="34" charset="-122"/>
                <a:cs typeface="Nobile" pitchFamily="34" charset="-120"/>
              </a:rPr>
              <a:t>Summarise complex documents into digestible insights</a:t>
            </a:r>
            <a:endParaRPr lang="en-US" sz="1350" dirty="0"/>
          </a:p>
        </p:txBody>
      </p:sp>
      <p:sp>
        <p:nvSpPr>
          <p:cNvPr id="10" name="Text 8"/>
          <p:cNvSpPr/>
          <p:nvPr/>
        </p:nvSpPr>
        <p:spPr>
          <a:xfrm>
            <a:off x="787956" y="5068491"/>
            <a:ext cx="6311027" cy="2836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404155"/>
                </a:solidFill>
                <a:latin typeface="Nobile" pitchFamily="34" charset="0"/>
                <a:ea typeface="Nobile" pitchFamily="34" charset="-122"/>
                <a:cs typeface="Nobile" pitchFamily="34" charset="-120"/>
              </a:rPr>
              <a:t>Write or fix code in multiple languages</a:t>
            </a:r>
            <a:endParaRPr lang="en-US" sz="1350" dirty="0"/>
          </a:p>
        </p:txBody>
      </p:sp>
      <p:sp>
        <p:nvSpPr>
          <p:cNvPr id="11" name="Text 9"/>
          <p:cNvSpPr/>
          <p:nvPr/>
        </p:nvSpPr>
        <p:spPr>
          <a:xfrm>
            <a:off x="787956" y="5414129"/>
            <a:ext cx="6311027" cy="28360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404155"/>
                </a:solidFill>
                <a:latin typeface="Nobile" pitchFamily="34" charset="0"/>
                <a:ea typeface="Nobile" pitchFamily="34" charset="-122"/>
                <a:cs typeface="Nobile" pitchFamily="34" charset="-120"/>
              </a:rPr>
              <a:t>Generate creative design ideas on demand</a:t>
            </a:r>
            <a:endParaRPr lang="en-US" sz="1350" dirty="0"/>
          </a:p>
        </p:txBody>
      </p:sp>
      <p:pic>
        <p:nvPicPr>
          <p:cNvPr id="12" name="Image 0" descr="preencoded.png">    </p:cNvPr>
          <p:cNvPicPr>
            <a:picLocks noChangeAspect="1"/>
          </p:cNvPicPr>
          <p:nvPr/>
        </p:nvPicPr>
        <p:blipFill>
          <a:blip r:embed="rId1"/>
          <a:stretch>
            <a:fillRect/>
          </a:stretch>
        </p:blipFill>
        <p:spPr>
          <a:xfrm>
            <a:off x="7539037" y="1563053"/>
            <a:ext cx="5628918" cy="3166943"/>
          </a:xfrm>
          <a:prstGeom prst="rect">
            <a:avLst/>
          </a:prstGeom>
        </p:spPr>
      </p:pic>
      <p:sp>
        <p:nvSpPr>
          <p:cNvPr id="13" name="Text 10"/>
          <p:cNvSpPr/>
          <p:nvPr/>
        </p:nvSpPr>
        <p:spPr>
          <a:xfrm>
            <a:off x="7539037" y="4929426"/>
            <a:ext cx="3079909" cy="332423"/>
          </a:xfrm>
          <a:prstGeom prst="rect">
            <a:avLst/>
          </a:prstGeom>
          <a:noFill/>
          <a:ln/>
        </p:spPr>
        <p:txBody>
          <a:bodyPr wrap="none" lIns="0" tIns="0" rIns="0" bIns="0" rtlCol="0" anchor="t"/>
          <a:lstStyle/>
          <a:p>
            <a:pPr algn="l" indent="0" marL="0">
              <a:lnSpc>
                <a:spcPts val="2600"/>
              </a:lnSpc>
              <a:buNone/>
            </a:pPr>
            <a:r>
              <a:rPr lang="en-US" sz="2050" dirty="0">
                <a:solidFill>
                  <a:srgbClr val="1B1B27"/>
                </a:solidFill>
                <a:latin typeface="Alexandria" pitchFamily="34" charset="0"/>
                <a:ea typeface="Alexandria" pitchFamily="34" charset="-122"/>
                <a:cs typeface="Alexandria" pitchFamily="34" charset="-120"/>
              </a:rPr>
              <a:t>Why It's Transformative</a:t>
            </a:r>
            <a:endParaRPr lang="en-US" sz="2050" dirty="0"/>
          </a:p>
        </p:txBody>
      </p:sp>
      <p:sp>
        <p:nvSpPr>
          <p:cNvPr id="14" name="Text 11"/>
          <p:cNvSpPr/>
          <p:nvPr/>
        </p:nvSpPr>
        <p:spPr>
          <a:xfrm>
            <a:off x="7539037" y="5439132"/>
            <a:ext cx="6311027" cy="850821"/>
          </a:xfrm>
          <a:prstGeom prst="rect">
            <a:avLst/>
          </a:prstGeom>
          <a:noFill/>
          <a:ln/>
        </p:spPr>
        <p:txBody>
          <a:bodyPr wrap="squar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It allows people to interact with data, documents, and systems using </a:t>
            </a:r>
            <a:pPr algn="l" indent="0" marL="0">
              <a:lnSpc>
                <a:spcPts val="2200"/>
              </a:lnSpc>
              <a:buNone/>
            </a:pPr>
            <a:r>
              <a:rPr lang="en-US" sz="1350" b="1" dirty="0">
                <a:solidFill>
                  <a:srgbClr val="404155"/>
                </a:solidFill>
                <a:latin typeface="Nobile" pitchFamily="34" charset="0"/>
                <a:ea typeface="Nobile" pitchFamily="34" charset="-122"/>
                <a:cs typeface="Nobile" pitchFamily="34" charset="-120"/>
              </a:rPr>
              <a:t>natural language</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making technology accessible to non-technical users as well. No more complex interfaces or specialized training required.</a:t>
            </a:r>
            <a:endParaRPr lang="en-US" sz="1350" dirty="0"/>
          </a:p>
        </p:txBody>
      </p:sp>
      <p:sp>
        <p:nvSpPr>
          <p:cNvPr id="15" name="Shape 12"/>
          <p:cNvSpPr/>
          <p:nvPr/>
        </p:nvSpPr>
        <p:spPr>
          <a:xfrm>
            <a:off x="787956" y="6648926"/>
            <a:ext cx="13054489" cy="1036915"/>
          </a:xfrm>
          <a:prstGeom prst="roundRect">
            <a:avLst>
              <a:gd name="adj" fmla="val 7182"/>
            </a:avLst>
          </a:prstGeom>
          <a:solidFill>
            <a:srgbClr val="BBCDF7"/>
          </a:solidFill>
          <a:ln/>
        </p:spPr>
      </p:sp>
      <p:pic>
        <p:nvPicPr>
          <p:cNvPr id="16" name="Image 1" descr="preencoded.png">    </p:cNvPr>
          <p:cNvPicPr>
            <a:picLocks noChangeAspect="1"/>
          </p:cNvPicPr>
          <p:nvPr/>
        </p:nvPicPr>
        <p:blipFill>
          <a:blip r:embed="rId2"/>
          <a:stretch>
            <a:fillRect/>
          </a:stretch>
        </p:blipFill>
        <p:spPr>
          <a:xfrm>
            <a:off x="965240" y="6905863"/>
            <a:ext cx="221575" cy="177284"/>
          </a:xfrm>
          <a:prstGeom prst="rect">
            <a:avLst/>
          </a:prstGeom>
        </p:spPr>
      </p:pic>
      <p:sp>
        <p:nvSpPr>
          <p:cNvPr id="17" name="Text 13"/>
          <p:cNvSpPr/>
          <p:nvPr/>
        </p:nvSpPr>
        <p:spPr>
          <a:xfrm>
            <a:off x="1364099" y="6870502"/>
            <a:ext cx="12301061" cy="567214"/>
          </a:xfrm>
          <a:prstGeom prst="rect">
            <a:avLst/>
          </a:prstGeom>
          <a:noFill/>
          <a:ln/>
        </p:spPr>
        <p:txBody>
          <a:bodyPr wrap="square" lIns="0" tIns="0" rIns="0" bIns="0" rtlCol="0" anchor="t"/>
          <a:lstStyle/>
          <a:p>
            <a:pPr algn="l" indent="0" marL="0">
              <a:lnSpc>
                <a:spcPts val="2200"/>
              </a:lnSpc>
              <a:buNone/>
            </a:pPr>
            <a:r>
              <a:rPr lang="en-US" sz="1350" b="1" dirty="0">
                <a:solidFill>
                  <a:srgbClr val="000000"/>
                </a:solidFill>
                <a:latin typeface="Nobile" pitchFamily="34" charset="0"/>
                <a:ea typeface="Nobile" pitchFamily="34" charset="-122"/>
                <a:cs typeface="Nobile" pitchFamily="34" charset="-120"/>
              </a:rPr>
              <a:t>Micro Example:</a:t>
            </a:r>
            <a:pPr algn="l" indent="0" marL="0">
              <a:lnSpc>
                <a:spcPts val="2200"/>
              </a:lnSpc>
              <a:buNone/>
            </a:pPr>
            <a:r>
              <a:rPr lang="en-US" sz="1350" dirty="0">
                <a:solidFill>
                  <a:srgbClr val="000000"/>
                </a:solidFill>
                <a:latin typeface="Nobile" pitchFamily="34" charset="0"/>
                <a:ea typeface="Nobile" pitchFamily="34" charset="-122"/>
                <a:cs typeface="Nobile" pitchFamily="34" charset="-120"/>
              </a:rPr>
              <a:t> "Explain this PDF in simple terms" → GenAI reads → finds key points → produces a digestible summary. No manual feature engineering. No custom ML pipeline needed.</a:t>
            </a:r>
            <a:endParaRPr lang="en-US" sz="13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638651"/>
            <a:ext cx="8023265" cy="589121"/>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Alexandria" pitchFamily="34" charset="0"/>
                <a:ea typeface="Alexandria" pitchFamily="34" charset="-122"/>
                <a:cs typeface="Alexandria" pitchFamily="34" charset="-120"/>
              </a:rPr>
              <a:t>Bedrock Pricing (Easy Breakdown)</a:t>
            </a:r>
            <a:endParaRPr lang="en-US" sz="3700" dirty="0"/>
          </a:p>
        </p:txBody>
      </p:sp>
      <p:sp>
        <p:nvSpPr>
          <p:cNvPr id="3" name="Text 1"/>
          <p:cNvSpPr/>
          <p:nvPr/>
        </p:nvSpPr>
        <p:spPr>
          <a:xfrm>
            <a:off x="793790" y="1604843"/>
            <a:ext cx="13042821" cy="301704"/>
          </a:xfrm>
          <a:prstGeom prst="rect">
            <a:avLst/>
          </a:prstGeom>
          <a:noFill/>
          <a:ln/>
        </p:spPr>
        <p:txBody>
          <a:bodyPr wrap="non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Understanding the cost structure of Amazon Bedrock is crucial for optimising your Generative AI workloads and managing budgets effectively.</a:t>
            </a:r>
            <a:endParaRPr lang="en-US" sz="1450" dirty="0"/>
          </a:p>
        </p:txBody>
      </p:sp>
      <p:sp>
        <p:nvSpPr>
          <p:cNvPr id="4" name="Text 2"/>
          <p:cNvSpPr/>
          <p:nvPr/>
        </p:nvSpPr>
        <p:spPr>
          <a:xfrm>
            <a:off x="793790" y="2189321"/>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How Billing Works</a:t>
            </a:r>
            <a:endParaRPr lang="en-US" sz="2200" dirty="0"/>
          </a:p>
        </p:txBody>
      </p:sp>
      <p:sp>
        <p:nvSpPr>
          <p:cNvPr id="5" name="Text 3"/>
          <p:cNvSpPr/>
          <p:nvPr/>
        </p:nvSpPr>
        <p:spPr>
          <a:xfrm>
            <a:off x="793790" y="3013948"/>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1B1B27"/>
                </a:solidFill>
                <a:latin typeface="Alexandria" pitchFamily="34" charset="0"/>
                <a:ea typeface="Alexandria" pitchFamily="34" charset="-122"/>
                <a:cs typeface="Alexandria" pitchFamily="34" charset="-120"/>
              </a:rPr>
              <a:t>You Pay For:</a:t>
            </a:r>
            <a:endParaRPr lang="en-US" sz="1850" dirty="0"/>
          </a:p>
        </p:txBody>
      </p:sp>
      <p:sp>
        <p:nvSpPr>
          <p:cNvPr id="6" name="Text 4"/>
          <p:cNvSpPr/>
          <p:nvPr/>
        </p:nvSpPr>
        <p:spPr>
          <a:xfrm>
            <a:off x="793790" y="3497104"/>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Input Tokens: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Tokens sent to the model for processing.</a:t>
            </a:r>
            <a:endParaRPr lang="en-US" sz="1450" dirty="0"/>
          </a:p>
        </p:txBody>
      </p:sp>
      <p:sp>
        <p:nvSpPr>
          <p:cNvPr id="7" name="Text 5"/>
          <p:cNvSpPr/>
          <p:nvPr/>
        </p:nvSpPr>
        <p:spPr>
          <a:xfrm>
            <a:off x="793790" y="3864769"/>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Output Tokens: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Tokens generated by the model in response.</a:t>
            </a:r>
            <a:endParaRPr lang="en-US" sz="1450" dirty="0"/>
          </a:p>
        </p:txBody>
      </p:sp>
      <p:sp>
        <p:nvSpPr>
          <p:cNvPr id="8" name="Text 6"/>
          <p:cNvSpPr/>
          <p:nvPr/>
        </p:nvSpPr>
        <p:spPr>
          <a:xfrm>
            <a:off x="793790" y="4232434"/>
            <a:ext cx="6291382" cy="301704"/>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Image Generation:</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Billed per image request.</a:t>
            </a:r>
            <a:endParaRPr lang="en-US" sz="1450" dirty="0"/>
          </a:p>
        </p:txBody>
      </p:sp>
      <p:sp>
        <p:nvSpPr>
          <p:cNvPr id="9" name="Text 7"/>
          <p:cNvSpPr/>
          <p:nvPr/>
        </p:nvSpPr>
        <p:spPr>
          <a:xfrm>
            <a:off x="793790" y="4600099"/>
            <a:ext cx="6291382" cy="6034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RAG Indexing:</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Costs associated with processing and indexing data for Knowledge Bases.</a:t>
            </a:r>
            <a:endParaRPr lang="en-US" sz="1450" dirty="0"/>
          </a:p>
        </p:txBody>
      </p:sp>
      <p:sp>
        <p:nvSpPr>
          <p:cNvPr id="10" name="Text 8"/>
          <p:cNvSpPr/>
          <p:nvPr/>
        </p:nvSpPr>
        <p:spPr>
          <a:xfrm>
            <a:off x="793790" y="5269468"/>
            <a:ext cx="6291382" cy="6034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Agent Executions:</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Charged for each tool call made by Bedrock Agents.</a:t>
            </a:r>
            <a:endParaRPr lang="en-US" sz="1450" dirty="0"/>
          </a:p>
        </p:txBody>
      </p:sp>
      <p:sp>
        <p:nvSpPr>
          <p:cNvPr id="11" name="Text 9"/>
          <p:cNvSpPr/>
          <p:nvPr/>
        </p:nvSpPr>
        <p:spPr>
          <a:xfrm>
            <a:off x="7552849" y="3013948"/>
            <a:ext cx="2356842" cy="294680"/>
          </a:xfrm>
          <a:prstGeom prst="rect">
            <a:avLst/>
          </a:prstGeom>
          <a:noFill/>
          <a:ln/>
        </p:spPr>
        <p:txBody>
          <a:bodyPr wrap="none" lIns="0" tIns="0" rIns="0" bIns="0" rtlCol="0" anchor="t"/>
          <a:lstStyle/>
          <a:p>
            <a:pPr algn="l" indent="0" marL="0">
              <a:lnSpc>
                <a:spcPts val="2300"/>
              </a:lnSpc>
              <a:buNone/>
            </a:pPr>
            <a:r>
              <a:rPr lang="en-US" sz="1850" dirty="0">
                <a:solidFill>
                  <a:srgbClr val="1B1B27"/>
                </a:solidFill>
                <a:latin typeface="Alexandria" pitchFamily="34" charset="0"/>
                <a:ea typeface="Alexandria" pitchFamily="34" charset="-122"/>
                <a:cs typeface="Alexandria" pitchFamily="34" charset="-120"/>
              </a:rPr>
              <a:t>No Charges For:</a:t>
            </a:r>
            <a:endParaRPr lang="en-US" sz="1850" dirty="0"/>
          </a:p>
        </p:txBody>
      </p:sp>
      <p:sp>
        <p:nvSpPr>
          <p:cNvPr id="12" name="Text 10"/>
          <p:cNvSpPr/>
          <p:nvPr/>
        </p:nvSpPr>
        <p:spPr>
          <a:xfrm>
            <a:off x="7552849" y="3497104"/>
            <a:ext cx="6291382" cy="6034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Model Hosting:</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No separate charges for hosting the foundation models.</a:t>
            </a:r>
            <a:endParaRPr lang="en-US" sz="1450" dirty="0"/>
          </a:p>
        </p:txBody>
      </p:sp>
      <p:sp>
        <p:nvSpPr>
          <p:cNvPr id="13" name="Text 11"/>
          <p:cNvSpPr/>
          <p:nvPr/>
        </p:nvSpPr>
        <p:spPr>
          <a:xfrm>
            <a:off x="7552849" y="4166473"/>
            <a:ext cx="6291382" cy="6034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Infrastructure:</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Bedrock handles the underlying infrastructure, so no compute or storage costs there.</a:t>
            </a:r>
            <a:endParaRPr lang="en-US" sz="1450" dirty="0"/>
          </a:p>
        </p:txBody>
      </p:sp>
      <p:sp>
        <p:nvSpPr>
          <p:cNvPr id="14" name="Text 12"/>
          <p:cNvSpPr/>
          <p:nvPr/>
        </p:nvSpPr>
        <p:spPr>
          <a:xfrm>
            <a:off x="7552849" y="4835843"/>
            <a:ext cx="6291382" cy="6034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404155"/>
                </a:solidFill>
                <a:latin typeface="Nobile" pitchFamily="34" charset="0"/>
                <a:ea typeface="Nobile" pitchFamily="34" charset="-122"/>
                <a:cs typeface="Nobile" pitchFamily="34" charset="-120"/>
              </a:rPr>
              <a:t>Idle Time:</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 You only pay when the models are actively processing requests.</a:t>
            </a:r>
            <a:endParaRPr lang="en-US" sz="1450" dirty="0"/>
          </a:p>
        </p:txBody>
      </p:sp>
      <p:sp>
        <p:nvSpPr>
          <p:cNvPr id="15" name="Shape 13"/>
          <p:cNvSpPr/>
          <p:nvPr/>
        </p:nvSpPr>
        <p:spPr>
          <a:xfrm>
            <a:off x="793790" y="6245055"/>
            <a:ext cx="13042821" cy="31075"/>
          </a:xfrm>
          <a:prstGeom prst="rect">
            <a:avLst/>
          </a:prstGeom>
          <a:solidFill>
            <a:srgbClr val="404155">
              <a:alpha val="50000"/>
            </a:srgbClr>
          </a:solidFill>
          <a:ln/>
        </p:spPr>
      </p:sp>
      <p:sp>
        <p:nvSpPr>
          <p:cNvPr id="16" name="Shape 14"/>
          <p:cNvSpPr/>
          <p:nvPr/>
        </p:nvSpPr>
        <p:spPr>
          <a:xfrm>
            <a:off x="793790" y="6488073"/>
            <a:ext cx="13042821" cy="1102757"/>
          </a:xfrm>
          <a:prstGeom prst="roundRect">
            <a:avLst>
              <a:gd name="adj" fmla="val 7181"/>
            </a:avLst>
          </a:prstGeom>
          <a:solidFill>
            <a:srgbClr val="BBCDF7"/>
          </a:solidFill>
          <a:ln/>
        </p:spPr>
      </p:sp>
      <p:pic>
        <p:nvPicPr>
          <p:cNvPr id="17" name="Image 0" descr="preencoded.png">    </p:cNvPr>
          <p:cNvPicPr>
            <a:picLocks noChangeAspect="1"/>
          </p:cNvPicPr>
          <p:nvPr/>
        </p:nvPicPr>
        <p:blipFill>
          <a:blip r:embed="rId1"/>
          <a:stretch>
            <a:fillRect/>
          </a:stretch>
        </p:blipFill>
        <p:spPr>
          <a:xfrm>
            <a:off x="982266" y="6756678"/>
            <a:ext cx="235625" cy="188476"/>
          </a:xfrm>
          <a:prstGeom prst="rect">
            <a:avLst/>
          </a:prstGeom>
        </p:spPr>
      </p:pic>
      <p:sp>
        <p:nvSpPr>
          <p:cNvPr id="18" name="Text 15"/>
          <p:cNvSpPr/>
          <p:nvPr/>
        </p:nvSpPr>
        <p:spPr>
          <a:xfrm>
            <a:off x="1406366" y="6723578"/>
            <a:ext cx="12241768" cy="603409"/>
          </a:xfrm>
          <a:prstGeom prst="rect">
            <a:avLst/>
          </a:prstGeom>
          <a:noFill/>
          <a:ln/>
        </p:spPr>
        <p:txBody>
          <a:bodyPr wrap="square" lIns="0" tIns="0" rIns="0" bIns="0" rtlCol="0" anchor="t"/>
          <a:lstStyle/>
          <a:p>
            <a:pPr algn="l" indent="0" marL="0">
              <a:lnSpc>
                <a:spcPts val="2350"/>
              </a:lnSpc>
              <a:buNone/>
            </a:pPr>
            <a:r>
              <a:rPr lang="en-US" sz="1450" b="1" dirty="0">
                <a:solidFill>
                  <a:srgbClr val="000000"/>
                </a:solidFill>
                <a:latin typeface="Nobile" pitchFamily="34" charset="0"/>
                <a:ea typeface="Nobile" pitchFamily="34" charset="-122"/>
                <a:cs typeface="Nobile" pitchFamily="34" charset="-120"/>
              </a:rPr>
              <a:t>Key Tip:</a:t>
            </a:r>
            <a:pPr algn="l" indent="0" marL="0">
              <a:lnSpc>
                <a:spcPts val="2350"/>
              </a:lnSpc>
              <a:buNone/>
            </a:pPr>
            <a:r>
              <a:rPr lang="en-US" sz="1450" dirty="0">
                <a:solidFill>
                  <a:srgbClr val="000000"/>
                </a:solidFill>
                <a:latin typeface="Nobile" pitchFamily="34" charset="0"/>
                <a:ea typeface="Nobile" pitchFamily="34" charset="-122"/>
                <a:cs typeface="Nobile" pitchFamily="34" charset="-120"/>
              </a:rPr>
              <a:t> To optimise costs, always choose the right model for your specific task and keep your prompts as concise and efficient as possible.</a:t>
            </a:r>
            <a:endParaRPr lang="en-US" sz="14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558522"/>
            <a:ext cx="5799892" cy="465177"/>
          </a:xfrm>
          <a:prstGeom prst="rect">
            <a:avLst/>
          </a:prstGeom>
          <a:noFill/>
          <a:ln/>
        </p:spPr>
        <p:txBody>
          <a:bodyPr wrap="none" lIns="0" tIns="0" rIns="0" bIns="0" rtlCol="0" anchor="t"/>
          <a:lstStyle/>
          <a:p>
            <a:pPr algn="l" indent="0" marL="0">
              <a:lnSpc>
                <a:spcPts val="3650"/>
              </a:lnSpc>
              <a:buNone/>
            </a:pPr>
            <a:r>
              <a:rPr lang="en-US" sz="2900" dirty="0">
                <a:solidFill>
                  <a:srgbClr val="1B1B27"/>
                </a:solidFill>
                <a:latin typeface="Alexandria" pitchFamily="34" charset="0"/>
                <a:ea typeface="Alexandria" pitchFamily="34" charset="-122"/>
                <a:cs typeface="Alexandria" pitchFamily="34" charset="-120"/>
              </a:rPr>
              <a:t>End-to-End GenAI Architecture</a:t>
            </a:r>
            <a:endParaRPr lang="en-US" sz="2900" dirty="0"/>
          </a:p>
        </p:txBody>
      </p:sp>
      <p:sp>
        <p:nvSpPr>
          <p:cNvPr id="3" name="Text 1"/>
          <p:cNvSpPr/>
          <p:nvPr/>
        </p:nvSpPr>
        <p:spPr>
          <a:xfrm>
            <a:off x="793790" y="1321356"/>
            <a:ext cx="13042821"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Building a robust Generative AI application involves orchestrating multiple AWS services. This diagram illustrates a typical workflow, demonstrating how different components integrate to create a complete solution.</a:t>
            </a:r>
            <a:endParaRPr lang="en-US" sz="1150" dirty="0"/>
          </a:p>
        </p:txBody>
      </p:sp>
      <p:pic>
        <p:nvPicPr>
          <p:cNvPr id="4" name="Image 0" descr="preencoded.png">    </p:cNvPr>
          <p:cNvPicPr>
            <a:picLocks noChangeAspect="1"/>
          </p:cNvPicPr>
          <p:nvPr/>
        </p:nvPicPr>
        <p:blipFill>
          <a:blip r:embed="rId1"/>
          <a:stretch>
            <a:fillRect/>
          </a:stretch>
        </p:blipFill>
        <p:spPr>
          <a:xfrm>
            <a:off x="793790" y="1965007"/>
            <a:ext cx="744260" cy="893088"/>
          </a:xfrm>
          <a:prstGeom prst="rect">
            <a:avLst/>
          </a:prstGeom>
        </p:spPr>
      </p:pic>
      <p:sp>
        <p:nvSpPr>
          <p:cNvPr id="5" name="Text 2"/>
          <p:cNvSpPr/>
          <p:nvPr/>
        </p:nvSpPr>
        <p:spPr>
          <a:xfrm>
            <a:off x="1686878" y="2113836"/>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User Interface</a:t>
            </a:r>
            <a:endParaRPr lang="en-US" sz="1450" dirty="0"/>
          </a:p>
        </p:txBody>
      </p:sp>
      <p:sp>
        <p:nvSpPr>
          <p:cNvPr id="6" name="Text 3"/>
          <p:cNvSpPr/>
          <p:nvPr/>
        </p:nvSpPr>
        <p:spPr>
          <a:xfrm>
            <a:off x="1686878" y="2435662"/>
            <a:ext cx="12149733"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The entry point for user interaction, typically a web application, mobile app, or a Streamlit interface, collecting user prompts or requests.</a:t>
            </a:r>
            <a:endParaRPr lang="en-US" sz="1150" dirty="0"/>
          </a:p>
        </p:txBody>
      </p:sp>
      <p:pic>
        <p:nvPicPr>
          <p:cNvPr id="7" name="Image 1" descr="preencoded.png">    </p:cNvPr>
          <p:cNvPicPr>
            <a:picLocks noChangeAspect="1"/>
          </p:cNvPicPr>
          <p:nvPr/>
        </p:nvPicPr>
        <p:blipFill>
          <a:blip r:embed="rId2"/>
          <a:stretch>
            <a:fillRect/>
          </a:stretch>
        </p:blipFill>
        <p:spPr>
          <a:xfrm>
            <a:off x="793790" y="2858095"/>
            <a:ext cx="744260" cy="893088"/>
          </a:xfrm>
          <a:prstGeom prst="rect">
            <a:avLst/>
          </a:prstGeom>
        </p:spPr>
      </p:pic>
      <p:sp>
        <p:nvSpPr>
          <p:cNvPr id="8" name="Text 4"/>
          <p:cNvSpPr/>
          <p:nvPr/>
        </p:nvSpPr>
        <p:spPr>
          <a:xfrm>
            <a:off x="1686878" y="3006923"/>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Backend API</a:t>
            </a:r>
            <a:endParaRPr lang="en-US" sz="1450" dirty="0"/>
          </a:p>
        </p:txBody>
      </p:sp>
      <p:sp>
        <p:nvSpPr>
          <p:cNvPr id="9" name="Text 5"/>
          <p:cNvSpPr/>
          <p:nvPr/>
        </p:nvSpPr>
        <p:spPr>
          <a:xfrm>
            <a:off x="1686878" y="3328749"/>
            <a:ext cx="12149733"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An API layer (often powered by AWS Lambda or EC2) receives the request from the UI, validates it, and routes it to the appropriate Bedrock model.</a:t>
            </a:r>
            <a:endParaRPr lang="en-US" sz="1150" dirty="0"/>
          </a:p>
        </p:txBody>
      </p:sp>
      <p:pic>
        <p:nvPicPr>
          <p:cNvPr id="10" name="Image 2" descr="preencoded.png">    </p:cNvPr>
          <p:cNvPicPr>
            <a:picLocks noChangeAspect="1"/>
          </p:cNvPicPr>
          <p:nvPr/>
        </p:nvPicPr>
        <p:blipFill>
          <a:blip r:embed="rId3"/>
          <a:stretch>
            <a:fillRect/>
          </a:stretch>
        </p:blipFill>
        <p:spPr>
          <a:xfrm>
            <a:off x="793790" y="3751183"/>
            <a:ext cx="744260" cy="893088"/>
          </a:xfrm>
          <a:prstGeom prst="rect">
            <a:avLst/>
          </a:prstGeom>
        </p:spPr>
      </p:pic>
      <p:sp>
        <p:nvSpPr>
          <p:cNvPr id="11" name="Text 6"/>
          <p:cNvSpPr/>
          <p:nvPr/>
        </p:nvSpPr>
        <p:spPr>
          <a:xfrm>
            <a:off x="1686878" y="3900011"/>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Bedrock Model</a:t>
            </a:r>
            <a:endParaRPr lang="en-US" sz="1450" dirty="0"/>
          </a:p>
        </p:txBody>
      </p:sp>
      <p:sp>
        <p:nvSpPr>
          <p:cNvPr id="12" name="Text 7"/>
          <p:cNvSpPr/>
          <p:nvPr/>
        </p:nvSpPr>
        <p:spPr>
          <a:xfrm>
            <a:off x="1686878" y="4221837"/>
            <a:ext cx="12149733"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The core Generative AI model processes the input prompt, performing tasks like text generation, summarisation, or image creation based on its capabilities.</a:t>
            </a:r>
            <a:endParaRPr lang="en-US" sz="1150" dirty="0"/>
          </a:p>
        </p:txBody>
      </p:sp>
      <p:pic>
        <p:nvPicPr>
          <p:cNvPr id="13" name="Image 3" descr="preencoded.png">    </p:cNvPr>
          <p:cNvPicPr>
            <a:picLocks noChangeAspect="1"/>
          </p:cNvPicPr>
          <p:nvPr/>
        </p:nvPicPr>
        <p:blipFill>
          <a:blip r:embed="rId4"/>
          <a:stretch>
            <a:fillRect/>
          </a:stretch>
        </p:blipFill>
        <p:spPr>
          <a:xfrm>
            <a:off x="793790" y="4644271"/>
            <a:ext cx="744260" cy="1095732"/>
          </a:xfrm>
          <a:prstGeom prst="rect">
            <a:avLst/>
          </a:prstGeom>
        </p:spPr>
      </p:pic>
      <p:sp>
        <p:nvSpPr>
          <p:cNvPr id="14" name="Text 8"/>
          <p:cNvSpPr/>
          <p:nvPr/>
        </p:nvSpPr>
        <p:spPr>
          <a:xfrm>
            <a:off x="1686878" y="4793099"/>
            <a:ext cx="252472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Knowledge Base (Optional)</a:t>
            </a:r>
            <a:endParaRPr lang="en-US" sz="1450" dirty="0"/>
          </a:p>
        </p:txBody>
      </p:sp>
      <p:sp>
        <p:nvSpPr>
          <p:cNvPr id="15" name="Text 9"/>
          <p:cNvSpPr/>
          <p:nvPr/>
        </p:nvSpPr>
        <p:spPr>
          <a:xfrm>
            <a:off x="1686878" y="5114925"/>
            <a:ext cx="12149733"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For RAG implementations, a Knowledge Base provides relevant context and domain-specific information to the Bedrock model, ensuring grounded and accurate responses.</a:t>
            </a:r>
            <a:endParaRPr lang="en-US" sz="1150" dirty="0"/>
          </a:p>
        </p:txBody>
      </p:sp>
      <p:pic>
        <p:nvPicPr>
          <p:cNvPr id="16" name="Image 4" descr="preencoded.png">    </p:cNvPr>
          <p:cNvPicPr>
            <a:picLocks noChangeAspect="1"/>
          </p:cNvPicPr>
          <p:nvPr/>
        </p:nvPicPr>
        <p:blipFill>
          <a:blip r:embed="rId5"/>
          <a:stretch>
            <a:fillRect/>
          </a:stretch>
        </p:blipFill>
        <p:spPr>
          <a:xfrm>
            <a:off x="793790" y="5740003"/>
            <a:ext cx="744260" cy="893088"/>
          </a:xfrm>
          <a:prstGeom prst="rect">
            <a:avLst/>
          </a:prstGeom>
        </p:spPr>
      </p:pic>
      <p:sp>
        <p:nvSpPr>
          <p:cNvPr id="17" name="Text 10"/>
          <p:cNvSpPr/>
          <p:nvPr/>
        </p:nvSpPr>
        <p:spPr>
          <a:xfrm>
            <a:off x="1686878" y="5888831"/>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S3 Storage</a:t>
            </a:r>
            <a:endParaRPr lang="en-US" sz="1450" dirty="0"/>
          </a:p>
        </p:txBody>
      </p:sp>
      <p:sp>
        <p:nvSpPr>
          <p:cNvPr id="18" name="Text 11"/>
          <p:cNvSpPr/>
          <p:nvPr/>
        </p:nvSpPr>
        <p:spPr>
          <a:xfrm>
            <a:off x="1686878" y="6210657"/>
            <a:ext cx="12149733"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S3 serves as a central repository for storing user documents, model outputs, application logs, and any other persistent data required by the GenAI system.</a:t>
            </a:r>
            <a:endParaRPr lang="en-US" sz="1150" dirty="0"/>
          </a:p>
        </p:txBody>
      </p:sp>
      <p:sp>
        <p:nvSpPr>
          <p:cNvPr id="19" name="Shape 12"/>
          <p:cNvSpPr/>
          <p:nvPr/>
        </p:nvSpPr>
        <p:spPr>
          <a:xfrm>
            <a:off x="793790" y="6800493"/>
            <a:ext cx="13042821" cy="870585"/>
          </a:xfrm>
          <a:prstGeom prst="roundRect">
            <a:avLst>
              <a:gd name="adj" fmla="val 7181"/>
            </a:avLst>
          </a:prstGeom>
          <a:solidFill>
            <a:srgbClr val="BBCDF7"/>
          </a:solidFill>
          <a:ln/>
        </p:spPr>
      </p:sp>
      <p:pic>
        <p:nvPicPr>
          <p:cNvPr id="20" name="Image 5" descr="preencoded.png">    </p:cNvPr>
          <p:cNvPicPr>
            <a:picLocks noChangeAspect="1"/>
          </p:cNvPicPr>
          <p:nvPr/>
        </p:nvPicPr>
        <p:blipFill>
          <a:blip r:embed="rId6"/>
          <a:stretch>
            <a:fillRect/>
          </a:stretch>
        </p:blipFill>
        <p:spPr>
          <a:xfrm>
            <a:off x="942618" y="7016234"/>
            <a:ext cx="185976" cy="148828"/>
          </a:xfrm>
          <a:prstGeom prst="rect">
            <a:avLst/>
          </a:prstGeom>
        </p:spPr>
      </p:pic>
      <p:sp>
        <p:nvSpPr>
          <p:cNvPr id="21" name="Text 13"/>
          <p:cNvSpPr/>
          <p:nvPr/>
        </p:nvSpPr>
        <p:spPr>
          <a:xfrm>
            <a:off x="1277422" y="6986468"/>
            <a:ext cx="12410361" cy="476250"/>
          </a:xfrm>
          <a:prstGeom prst="rect">
            <a:avLst/>
          </a:prstGeom>
          <a:noFill/>
          <a:ln/>
        </p:spPr>
        <p:txBody>
          <a:bodyPr wrap="square" lIns="0" tIns="0" rIns="0" bIns="0" rtlCol="0" anchor="t"/>
          <a:lstStyle/>
          <a:p>
            <a:pPr algn="l" indent="0" marL="0">
              <a:lnSpc>
                <a:spcPts val="1850"/>
              </a:lnSpc>
              <a:buNone/>
            </a:pPr>
            <a:r>
              <a:rPr lang="en-US" sz="1150" b="1" dirty="0">
                <a:solidFill>
                  <a:srgbClr val="000000"/>
                </a:solidFill>
                <a:latin typeface="Nobile" pitchFamily="34" charset="0"/>
                <a:ea typeface="Nobile" pitchFamily="34" charset="-122"/>
                <a:cs typeface="Nobile" pitchFamily="34" charset="-120"/>
              </a:rPr>
              <a:t>Result:</a:t>
            </a:r>
            <a:pPr algn="l" indent="0" marL="0">
              <a:lnSpc>
                <a:spcPts val="1850"/>
              </a:lnSpc>
              <a:buNone/>
            </a:pPr>
            <a:r>
              <a:rPr lang="en-US" sz="1150" dirty="0">
                <a:solidFill>
                  <a:srgbClr val="000000"/>
                </a:solidFill>
                <a:latin typeface="Nobile" pitchFamily="34" charset="0"/>
                <a:ea typeface="Nobile" pitchFamily="34" charset="-122"/>
                <a:cs typeface="Nobile" pitchFamily="34" charset="-120"/>
              </a:rPr>
              <a:t> This architecture yields a highly scalable, modular, and secure GenAI system, with each component leveraging AWS cloud-native services for optimal performance and reliability.</a:t>
            </a:r>
            <a:endParaRPr lang="en-US" sz="11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93790" y="637103"/>
            <a:ext cx="7197923"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Architecture Diagram of RAG</a:t>
            </a:r>
            <a:endParaRPr lang="en-US" sz="3900" dirty="0"/>
          </a:p>
        </p:txBody>
      </p:sp>
      <p:pic>
        <p:nvPicPr>
          <p:cNvPr id="3" name="Image 0" descr="preencoded.png">    </p:cNvPr>
          <p:cNvPicPr>
            <a:picLocks noChangeAspect="1"/>
          </p:cNvPicPr>
          <p:nvPr/>
        </p:nvPicPr>
        <p:blipFill>
          <a:blip r:embed="rId1"/>
          <a:stretch>
            <a:fillRect/>
          </a:stretch>
        </p:blipFill>
        <p:spPr>
          <a:xfrm>
            <a:off x="4118610" y="1782723"/>
            <a:ext cx="6393180" cy="2977039"/>
          </a:xfrm>
          <a:prstGeom prst="rect">
            <a:avLst/>
          </a:prstGeom>
        </p:spPr>
      </p:pic>
      <p:sp>
        <p:nvSpPr>
          <p:cNvPr id="4" name="Text 1"/>
          <p:cNvSpPr/>
          <p:nvPr/>
        </p:nvSpPr>
        <p:spPr>
          <a:xfrm>
            <a:off x="793790" y="5111710"/>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5" name="Text 2"/>
          <p:cNvSpPr/>
          <p:nvPr/>
        </p:nvSpPr>
        <p:spPr>
          <a:xfrm>
            <a:off x="793790" y="5652492"/>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Text 3"/>
          <p:cNvSpPr/>
          <p:nvPr/>
        </p:nvSpPr>
        <p:spPr>
          <a:xfrm>
            <a:off x="793790" y="6193274"/>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7" name="Text 4"/>
          <p:cNvSpPr/>
          <p:nvPr/>
        </p:nvSpPr>
        <p:spPr>
          <a:xfrm>
            <a:off x="793790" y="6734056"/>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8" name="Text 5"/>
          <p:cNvSpPr/>
          <p:nvPr/>
        </p:nvSpPr>
        <p:spPr>
          <a:xfrm>
            <a:off x="793790" y="7274838"/>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93790" y="650558"/>
            <a:ext cx="5225058" cy="465177"/>
          </a:xfrm>
          <a:prstGeom prst="rect">
            <a:avLst/>
          </a:prstGeom>
          <a:noFill/>
          <a:ln/>
        </p:spPr>
        <p:txBody>
          <a:bodyPr wrap="none" lIns="0" tIns="0" rIns="0" bIns="0" rtlCol="0" anchor="t"/>
          <a:lstStyle/>
          <a:p>
            <a:pPr algn="l" indent="0" marL="0">
              <a:lnSpc>
                <a:spcPts val="3650"/>
              </a:lnSpc>
              <a:buNone/>
            </a:pPr>
            <a:r>
              <a:rPr lang="en-US" sz="2900" dirty="0">
                <a:solidFill>
                  <a:srgbClr val="1B1B27"/>
                </a:solidFill>
                <a:latin typeface="Alexandria" pitchFamily="34" charset="0"/>
                <a:ea typeface="Alexandria" pitchFamily="34" charset="-122"/>
                <a:cs typeface="Alexandria" pitchFamily="34" charset="-120"/>
              </a:rPr>
              <a:t>Real-World GenAI Use Cases</a:t>
            </a:r>
            <a:endParaRPr lang="en-US" sz="2900" dirty="0"/>
          </a:p>
        </p:txBody>
      </p:sp>
      <p:sp>
        <p:nvSpPr>
          <p:cNvPr id="3" name="Text 1"/>
          <p:cNvSpPr/>
          <p:nvPr/>
        </p:nvSpPr>
        <p:spPr>
          <a:xfrm>
            <a:off x="793790" y="1413391"/>
            <a:ext cx="13042821"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Amazon Bedrock empowers organisations to build and deploy innovative Generative AI applications across various domains. Here are some compelling real-world use cases:</a:t>
            </a:r>
            <a:endParaRPr lang="en-US" sz="1150" dirty="0"/>
          </a:p>
        </p:txBody>
      </p:sp>
      <p:sp>
        <p:nvSpPr>
          <p:cNvPr id="4" name="Shape 2"/>
          <p:cNvSpPr/>
          <p:nvPr/>
        </p:nvSpPr>
        <p:spPr>
          <a:xfrm>
            <a:off x="793790" y="1818918"/>
            <a:ext cx="13042821" cy="893088"/>
          </a:xfrm>
          <a:prstGeom prst="roundRect">
            <a:avLst>
              <a:gd name="adj" fmla="val 7000"/>
            </a:avLst>
          </a:prstGeom>
          <a:solidFill>
            <a:srgbClr val="F9F9FF"/>
          </a:solidFill>
          <a:ln w="15240">
            <a:solidFill>
              <a:srgbClr val="B8C3DF"/>
            </a:solidFill>
            <a:prstDash val="solid"/>
          </a:ln>
        </p:spPr>
      </p:sp>
      <p:sp>
        <p:nvSpPr>
          <p:cNvPr id="5" name="Shape 3"/>
          <p:cNvSpPr/>
          <p:nvPr/>
        </p:nvSpPr>
        <p:spPr>
          <a:xfrm>
            <a:off x="809030" y="1834158"/>
            <a:ext cx="595313" cy="862608"/>
          </a:xfrm>
          <a:prstGeom prst="roundRect">
            <a:avLst>
              <a:gd name="adj" fmla="val 7430"/>
            </a:avLst>
          </a:prstGeom>
          <a:solidFill>
            <a:srgbClr val="D2DDF9"/>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1195" y="2153722"/>
            <a:ext cx="223242" cy="223242"/>
          </a:xfrm>
          <a:prstGeom prst="rect">
            <a:avLst/>
          </a:prstGeom>
        </p:spPr>
      </p:pic>
      <p:sp>
        <p:nvSpPr>
          <p:cNvPr id="7" name="Text 4"/>
          <p:cNvSpPr/>
          <p:nvPr/>
        </p:nvSpPr>
        <p:spPr>
          <a:xfrm>
            <a:off x="1553170" y="1982986"/>
            <a:ext cx="212729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Document Intelligence</a:t>
            </a:r>
            <a:endParaRPr lang="en-US" sz="1450" dirty="0"/>
          </a:p>
        </p:txBody>
      </p:sp>
      <p:sp>
        <p:nvSpPr>
          <p:cNvPr id="8" name="Text 5"/>
          <p:cNvSpPr/>
          <p:nvPr/>
        </p:nvSpPr>
        <p:spPr>
          <a:xfrm>
            <a:off x="1553170" y="2304812"/>
            <a:ext cx="12119372"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Upload extensive PDFs (reports, policies, manuals) to instantly generate summaries, extract critical insights, and efficiently answer specific questions about the content.</a:t>
            </a:r>
            <a:endParaRPr lang="en-US" sz="1150" dirty="0"/>
          </a:p>
        </p:txBody>
      </p:sp>
      <p:sp>
        <p:nvSpPr>
          <p:cNvPr id="9" name="Shape 6"/>
          <p:cNvSpPr/>
          <p:nvPr/>
        </p:nvSpPr>
        <p:spPr>
          <a:xfrm>
            <a:off x="793790" y="2860834"/>
            <a:ext cx="13042821" cy="1126212"/>
          </a:xfrm>
          <a:prstGeom prst="roundRect">
            <a:avLst>
              <a:gd name="adj" fmla="val 5551"/>
            </a:avLst>
          </a:prstGeom>
          <a:solidFill>
            <a:srgbClr val="F9F9FF"/>
          </a:solidFill>
          <a:ln w="15240">
            <a:solidFill>
              <a:srgbClr val="B8C3DF"/>
            </a:solidFill>
            <a:prstDash val="solid"/>
          </a:ln>
        </p:spPr>
      </p:sp>
      <p:sp>
        <p:nvSpPr>
          <p:cNvPr id="10" name="Shape 7"/>
          <p:cNvSpPr/>
          <p:nvPr/>
        </p:nvSpPr>
        <p:spPr>
          <a:xfrm>
            <a:off x="809030" y="2876074"/>
            <a:ext cx="595313" cy="1095732"/>
          </a:xfrm>
          <a:prstGeom prst="roundRect">
            <a:avLst>
              <a:gd name="adj" fmla="val 7430"/>
            </a:avLst>
          </a:prstGeom>
          <a:solidFill>
            <a:srgbClr val="D2DDF9"/>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195" y="3312200"/>
            <a:ext cx="223242" cy="223242"/>
          </a:xfrm>
          <a:prstGeom prst="rect">
            <a:avLst/>
          </a:prstGeom>
        </p:spPr>
      </p:pic>
      <p:sp>
        <p:nvSpPr>
          <p:cNvPr id="12" name="Text 8"/>
          <p:cNvSpPr/>
          <p:nvPr/>
        </p:nvSpPr>
        <p:spPr>
          <a:xfrm>
            <a:off x="1553170" y="3024902"/>
            <a:ext cx="2684978"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Customer Support Assistants</a:t>
            </a:r>
            <a:endParaRPr lang="en-US" sz="1450" dirty="0"/>
          </a:p>
        </p:txBody>
      </p:sp>
      <p:sp>
        <p:nvSpPr>
          <p:cNvPr id="13" name="Text 9"/>
          <p:cNvSpPr/>
          <p:nvPr/>
        </p:nvSpPr>
        <p:spPr>
          <a:xfrm>
            <a:off x="1553170" y="3346728"/>
            <a:ext cx="12119372"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Deploy LLM-powered chatbots that accurately understand user queries, retrieve relevant answers, and automate troubleshooting processes, significantly enhancing customer experience.</a:t>
            </a:r>
            <a:endParaRPr lang="en-US" sz="1150" dirty="0"/>
          </a:p>
        </p:txBody>
      </p:sp>
      <p:sp>
        <p:nvSpPr>
          <p:cNvPr id="14" name="Shape 10"/>
          <p:cNvSpPr/>
          <p:nvPr/>
        </p:nvSpPr>
        <p:spPr>
          <a:xfrm>
            <a:off x="793790" y="4135874"/>
            <a:ext cx="13042821" cy="1126212"/>
          </a:xfrm>
          <a:prstGeom prst="roundRect">
            <a:avLst>
              <a:gd name="adj" fmla="val 5551"/>
            </a:avLst>
          </a:prstGeom>
          <a:solidFill>
            <a:srgbClr val="F9F9FF"/>
          </a:solidFill>
          <a:ln w="15240">
            <a:solidFill>
              <a:srgbClr val="B8C3DF"/>
            </a:solidFill>
            <a:prstDash val="solid"/>
          </a:ln>
        </p:spPr>
      </p:sp>
      <p:sp>
        <p:nvSpPr>
          <p:cNvPr id="15" name="Shape 11"/>
          <p:cNvSpPr/>
          <p:nvPr/>
        </p:nvSpPr>
        <p:spPr>
          <a:xfrm>
            <a:off x="809030" y="4151114"/>
            <a:ext cx="595313" cy="1095732"/>
          </a:xfrm>
          <a:prstGeom prst="roundRect">
            <a:avLst>
              <a:gd name="adj" fmla="val 7430"/>
            </a:avLst>
          </a:prstGeom>
          <a:solidFill>
            <a:srgbClr val="D2DDF9"/>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1195" y="4587240"/>
            <a:ext cx="223242" cy="223242"/>
          </a:xfrm>
          <a:prstGeom prst="rect">
            <a:avLst/>
          </a:prstGeom>
        </p:spPr>
      </p:pic>
      <p:sp>
        <p:nvSpPr>
          <p:cNvPr id="17" name="Text 12"/>
          <p:cNvSpPr/>
          <p:nvPr/>
        </p:nvSpPr>
        <p:spPr>
          <a:xfrm>
            <a:off x="1553170" y="4299942"/>
            <a:ext cx="2802493"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Internal Knowledge Assistants</a:t>
            </a:r>
            <a:endParaRPr lang="en-US" sz="1450" dirty="0"/>
          </a:p>
        </p:txBody>
      </p:sp>
      <p:sp>
        <p:nvSpPr>
          <p:cNvPr id="18" name="Text 13"/>
          <p:cNvSpPr/>
          <p:nvPr/>
        </p:nvSpPr>
        <p:spPr>
          <a:xfrm>
            <a:off x="1553170" y="4621768"/>
            <a:ext cx="12119372"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Enable teams to navigate and search vast internal knowledge bases using natural language, providing accurate, context-rich responses by leveraging Retrieval-Augmented Generation (RAG).</a:t>
            </a:r>
            <a:endParaRPr lang="en-US" sz="1150" dirty="0"/>
          </a:p>
        </p:txBody>
      </p:sp>
      <p:sp>
        <p:nvSpPr>
          <p:cNvPr id="19" name="Shape 14"/>
          <p:cNvSpPr/>
          <p:nvPr/>
        </p:nvSpPr>
        <p:spPr>
          <a:xfrm>
            <a:off x="793790" y="5410914"/>
            <a:ext cx="13042821" cy="893088"/>
          </a:xfrm>
          <a:prstGeom prst="roundRect">
            <a:avLst>
              <a:gd name="adj" fmla="val 7000"/>
            </a:avLst>
          </a:prstGeom>
          <a:solidFill>
            <a:srgbClr val="F9F9FF"/>
          </a:solidFill>
          <a:ln w="15240">
            <a:solidFill>
              <a:srgbClr val="B8C3DF"/>
            </a:solidFill>
            <a:prstDash val="solid"/>
          </a:ln>
        </p:spPr>
      </p:sp>
      <p:sp>
        <p:nvSpPr>
          <p:cNvPr id="20" name="Shape 15"/>
          <p:cNvSpPr/>
          <p:nvPr/>
        </p:nvSpPr>
        <p:spPr>
          <a:xfrm>
            <a:off x="809030" y="5426154"/>
            <a:ext cx="595313" cy="862608"/>
          </a:xfrm>
          <a:prstGeom prst="roundRect">
            <a:avLst>
              <a:gd name="adj" fmla="val 7430"/>
            </a:avLst>
          </a:prstGeom>
          <a:solidFill>
            <a:srgbClr val="D2DDF9"/>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1195" y="5745718"/>
            <a:ext cx="223242" cy="223242"/>
          </a:xfrm>
          <a:prstGeom prst="rect">
            <a:avLst/>
          </a:prstGeom>
        </p:spPr>
      </p:pic>
      <p:sp>
        <p:nvSpPr>
          <p:cNvPr id="22" name="Text 16"/>
          <p:cNvSpPr/>
          <p:nvPr/>
        </p:nvSpPr>
        <p:spPr>
          <a:xfrm>
            <a:off x="1553170" y="5574983"/>
            <a:ext cx="2114431"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Code &amp; Data Assistants</a:t>
            </a:r>
            <a:endParaRPr lang="en-US" sz="1450" dirty="0"/>
          </a:p>
        </p:txBody>
      </p:sp>
      <p:sp>
        <p:nvSpPr>
          <p:cNvPr id="23" name="Text 17"/>
          <p:cNvSpPr/>
          <p:nvPr/>
        </p:nvSpPr>
        <p:spPr>
          <a:xfrm>
            <a:off x="1553170" y="5896808"/>
            <a:ext cx="12119372"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Automate tedious development tasks such as generating SQL queries, cleaning dataframes, writing Python functions, and streamlining complex data analysis workflows.</a:t>
            </a:r>
            <a:endParaRPr lang="en-US" sz="1150" dirty="0"/>
          </a:p>
        </p:txBody>
      </p:sp>
      <p:sp>
        <p:nvSpPr>
          <p:cNvPr id="24" name="Shape 18"/>
          <p:cNvSpPr/>
          <p:nvPr/>
        </p:nvSpPr>
        <p:spPr>
          <a:xfrm>
            <a:off x="793790" y="6452830"/>
            <a:ext cx="13042821" cy="1126212"/>
          </a:xfrm>
          <a:prstGeom prst="roundRect">
            <a:avLst>
              <a:gd name="adj" fmla="val 5551"/>
            </a:avLst>
          </a:prstGeom>
          <a:solidFill>
            <a:srgbClr val="F9F9FF"/>
          </a:solidFill>
          <a:ln w="15240">
            <a:solidFill>
              <a:srgbClr val="B8C3DF"/>
            </a:solidFill>
            <a:prstDash val="solid"/>
          </a:ln>
        </p:spPr>
      </p:sp>
      <p:sp>
        <p:nvSpPr>
          <p:cNvPr id="25" name="Shape 19"/>
          <p:cNvSpPr/>
          <p:nvPr/>
        </p:nvSpPr>
        <p:spPr>
          <a:xfrm>
            <a:off x="809030" y="6468070"/>
            <a:ext cx="595313" cy="1095732"/>
          </a:xfrm>
          <a:prstGeom prst="roundRect">
            <a:avLst>
              <a:gd name="adj" fmla="val 7430"/>
            </a:avLst>
          </a:prstGeom>
          <a:solidFill>
            <a:srgbClr val="D2DDF9"/>
          </a:solidFill>
          <a:ln/>
        </p:spPr>
      </p:sp>
      <p:pic>
        <p:nvPicPr>
          <p:cNvPr id="2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1195" y="6904196"/>
            <a:ext cx="223242" cy="223242"/>
          </a:xfrm>
          <a:prstGeom prst="rect">
            <a:avLst/>
          </a:prstGeom>
        </p:spPr>
      </p:pic>
      <p:sp>
        <p:nvSpPr>
          <p:cNvPr id="27" name="Text 20"/>
          <p:cNvSpPr/>
          <p:nvPr/>
        </p:nvSpPr>
        <p:spPr>
          <a:xfrm>
            <a:off x="1553170" y="6616898"/>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Creative Generation</a:t>
            </a:r>
            <a:endParaRPr lang="en-US" sz="1450" dirty="0"/>
          </a:p>
        </p:txBody>
      </p:sp>
      <p:sp>
        <p:nvSpPr>
          <p:cNvPr id="28" name="Text 21"/>
          <p:cNvSpPr/>
          <p:nvPr/>
        </p:nvSpPr>
        <p:spPr>
          <a:xfrm>
            <a:off x="1553170" y="6938724"/>
            <a:ext cx="12119372"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Produce high-quality designs, diverse product images, compelling marketing assets, and even short video snippets using Bedrock's powerful image and multimodal models.</a:t>
            </a:r>
            <a:endParaRPr lang="en-US" sz="11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354979" y="2327434"/>
            <a:ext cx="5064443" cy="3574733"/>
          </a:xfrm>
          <a:prstGeom prst="rect">
            <a:avLst/>
          </a:prstGeom>
        </p:spPr>
      </p:pic>
      <p:sp>
        <p:nvSpPr>
          <p:cNvPr id="3" name="Text 0"/>
          <p:cNvSpPr/>
          <p:nvPr/>
        </p:nvSpPr>
        <p:spPr>
          <a:xfrm>
            <a:off x="793790" y="591741"/>
            <a:ext cx="7556421" cy="1054179"/>
          </a:xfrm>
          <a:prstGeom prst="rect">
            <a:avLst/>
          </a:prstGeom>
          <a:noFill/>
          <a:ln/>
        </p:spPr>
        <p:txBody>
          <a:bodyPr wrap="square" lIns="0" tIns="0" rIns="0" bIns="0" rtlCol="0" anchor="t"/>
          <a:lstStyle/>
          <a:p>
            <a:pPr algn="l" indent="0" marL="0">
              <a:lnSpc>
                <a:spcPts val="4150"/>
              </a:lnSpc>
              <a:buNone/>
            </a:pPr>
            <a:r>
              <a:rPr lang="en-US" sz="3300" dirty="0">
                <a:solidFill>
                  <a:srgbClr val="1B1B27"/>
                </a:solidFill>
                <a:latin typeface="Alexandria" pitchFamily="34" charset="0"/>
                <a:ea typeface="Alexandria" pitchFamily="34" charset="-122"/>
                <a:cs typeface="Alexandria" pitchFamily="34" charset="-120"/>
              </a:rPr>
              <a:t>AWS Account Creation, Console Walkthrough, Practical Demo</a:t>
            </a:r>
            <a:endParaRPr lang="en-US" sz="3300" dirty="0"/>
          </a:p>
        </p:txBody>
      </p:sp>
      <p:sp>
        <p:nvSpPr>
          <p:cNvPr id="4" name="Text 1"/>
          <p:cNvSpPr/>
          <p:nvPr/>
        </p:nvSpPr>
        <p:spPr>
          <a:xfrm>
            <a:off x="793790" y="1898928"/>
            <a:ext cx="7556421" cy="809744"/>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Now that we've covered the foundational concepts, it's time to get hands-on. This section will guide you through setting up your AWS environment and taking your first steps with Amazon Bedrock.</a:t>
            </a:r>
            <a:endParaRPr lang="en-US" sz="1300" dirty="0"/>
          </a:p>
        </p:txBody>
      </p:sp>
      <p:sp>
        <p:nvSpPr>
          <p:cNvPr id="5" name="Shape 2"/>
          <p:cNvSpPr/>
          <p:nvPr/>
        </p:nvSpPr>
        <p:spPr>
          <a:xfrm>
            <a:off x="793790" y="2898457"/>
            <a:ext cx="7556421" cy="1287423"/>
          </a:xfrm>
          <a:prstGeom prst="roundRect">
            <a:avLst>
              <a:gd name="adj" fmla="val 5504"/>
            </a:avLst>
          </a:prstGeom>
          <a:solidFill>
            <a:srgbClr val="F9F9FF"/>
          </a:solidFill>
          <a:ln w="22860">
            <a:solidFill>
              <a:srgbClr val="B8C3DF"/>
            </a:solidFill>
            <a:prstDash val="solid"/>
          </a:ln>
        </p:spPr>
      </p:sp>
      <p:sp>
        <p:nvSpPr>
          <p:cNvPr id="6" name="Shape 3"/>
          <p:cNvSpPr/>
          <p:nvPr/>
        </p:nvSpPr>
        <p:spPr>
          <a:xfrm>
            <a:off x="816650" y="2921318"/>
            <a:ext cx="674727" cy="1241703"/>
          </a:xfrm>
          <a:prstGeom prst="roundRect">
            <a:avLst>
              <a:gd name="adj" fmla="val 6436"/>
            </a:avLst>
          </a:prstGeom>
          <a:solidFill>
            <a:srgbClr val="D2DDF9"/>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699" y="3415546"/>
            <a:ext cx="253008" cy="253008"/>
          </a:xfrm>
          <a:prstGeom prst="rect">
            <a:avLst/>
          </a:prstGeom>
        </p:spPr>
      </p:pic>
      <p:sp>
        <p:nvSpPr>
          <p:cNvPr id="8" name="Text 4"/>
          <p:cNvSpPr/>
          <p:nvPr/>
        </p:nvSpPr>
        <p:spPr>
          <a:xfrm>
            <a:off x="1659969" y="3089910"/>
            <a:ext cx="2109549"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AWS Account Setup</a:t>
            </a:r>
            <a:endParaRPr lang="en-US" sz="1650" dirty="0"/>
          </a:p>
        </p:txBody>
      </p:sp>
      <p:sp>
        <p:nvSpPr>
          <p:cNvPr id="9" name="Text 5"/>
          <p:cNvSpPr/>
          <p:nvPr/>
        </p:nvSpPr>
        <p:spPr>
          <a:xfrm>
            <a:off x="1659969" y="3454598"/>
            <a:ext cx="6498788" cy="53982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Learn the essential steps for creating a new AWS account, including billing setup and verifying your identity, to ensure you're ready to deploy services.</a:t>
            </a:r>
            <a:endParaRPr lang="en-US" sz="1300" dirty="0"/>
          </a:p>
        </p:txBody>
      </p:sp>
      <p:sp>
        <p:nvSpPr>
          <p:cNvPr id="10" name="Shape 6"/>
          <p:cNvSpPr/>
          <p:nvPr/>
        </p:nvSpPr>
        <p:spPr>
          <a:xfrm>
            <a:off x="793790" y="4354473"/>
            <a:ext cx="7556421" cy="1557338"/>
          </a:xfrm>
          <a:prstGeom prst="roundRect">
            <a:avLst>
              <a:gd name="adj" fmla="val 4550"/>
            </a:avLst>
          </a:prstGeom>
          <a:solidFill>
            <a:srgbClr val="F9F9FF"/>
          </a:solidFill>
          <a:ln w="22860">
            <a:solidFill>
              <a:srgbClr val="B8C3DF"/>
            </a:solidFill>
            <a:prstDash val="solid"/>
          </a:ln>
        </p:spPr>
      </p:sp>
      <p:sp>
        <p:nvSpPr>
          <p:cNvPr id="11" name="Shape 7"/>
          <p:cNvSpPr/>
          <p:nvPr/>
        </p:nvSpPr>
        <p:spPr>
          <a:xfrm>
            <a:off x="816650" y="4377333"/>
            <a:ext cx="674727" cy="1511618"/>
          </a:xfrm>
          <a:prstGeom prst="roundRect">
            <a:avLst>
              <a:gd name="adj" fmla="val 6436"/>
            </a:avLst>
          </a:prstGeom>
          <a:solidFill>
            <a:srgbClr val="D2DDF9"/>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3699" y="5006578"/>
            <a:ext cx="253008" cy="253008"/>
          </a:xfrm>
          <a:prstGeom prst="rect">
            <a:avLst/>
          </a:prstGeom>
        </p:spPr>
      </p:pic>
      <p:sp>
        <p:nvSpPr>
          <p:cNvPr id="13" name="Text 8"/>
          <p:cNvSpPr/>
          <p:nvPr/>
        </p:nvSpPr>
        <p:spPr>
          <a:xfrm>
            <a:off x="1659969" y="4545925"/>
            <a:ext cx="3908703"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Console Navigation &amp; Bedrock Access</a:t>
            </a:r>
            <a:endParaRPr lang="en-US" sz="1650" dirty="0"/>
          </a:p>
        </p:txBody>
      </p:sp>
      <p:sp>
        <p:nvSpPr>
          <p:cNvPr id="14" name="Text 9"/>
          <p:cNvSpPr/>
          <p:nvPr/>
        </p:nvSpPr>
        <p:spPr>
          <a:xfrm>
            <a:off x="1659969" y="4910614"/>
            <a:ext cx="6498788" cy="809744"/>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Familiarise yourself with the AWS Management Console. We'll specifically navigate to the Amazon Bedrock service page and explore its various features and configurations.</a:t>
            </a:r>
            <a:endParaRPr lang="en-US" sz="1300" dirty="0"/>
          </a:p>
        </p:txBody>
      </p:sp>
      <p:sp>
        <p:nvSpPr>
          <p:cNvPr id="15" name="Shape 10"/>
          <p:cNvSpPr/>
          <p:nvPr/>
        </p:nvSpPr>
        <p:spPr>
          <a:xfrm>
            <a:off x="793790" y="6080403"/>
            <a:ext cx="7556421" cy="1557338"/>
          </a:xfrm>
          <a:prstGeom prst="roundRect">
            <a:avLst>
              <a:gd name="adj" fmla="val 4550"/>
            </a:avLst>
          </a:prstGeom>
          <a:solidFill>
            <a:srgbClr val="F9F9FF"/>
          </a:solidFill>
          <a:ln w="22860">
            <a:solidFill>
              <a:srgbClr val="B8C3DF"/>
            </a:solidFill>
            <a:prstDash val="solid"/>
          </a:ln>
        </p:spPr>
      </p:sp>
      <p:sp>
        <p:nvSpPr>
          <p:cNvPr id="16" name="Shape 11"/>
          <p:cNvSpPr/>
          <p:nvPr/>
        </p:nvSpPr>
        <p:spPr>
          <a:xfrm>
            <a:off x="816650" y="6103263"/>
            <a:ext cx="674727" cy="1511618"/>
          </a:xfrm>
          <a:prstGeom prst="roundRect">
            <a:avLst>
              <a:gd name="adj" fmla="val 6436"/>
            </a:avLst>
          </a:prstGeom>
          <a:solidFill>
            <a:srgbClr val="D2DDF9"/>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699" y="6732508"/>
            <a:ext cx="253008" cy="253008"/>
          </a:xfrm>
          <a:prstGeom prst="rect">
            <a:avLst/>
          </a:prstGeom>
        </p:spPr>
      </p:pic>
      <p:sp>
        <p:nvSpPr>
          <p:cNvPr id="18" name="Text 12"/>
          <p:cNvSpPr/>
          <p:nvPr/>
        </p:nvSpPr>
        <p:spPr>
          <a:xfrm>
            <a:off x="1659969" y="6271855"/>
            <a:ext cx="2109788"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First Practical Demo</a:t>
            </a:r>
            <a:endParaRPr lang="en-US" sz="1650" dirty="0"/>
          </a:p>
        </p:txBody>
      </p:sp>
      <p:sp>
        <p:nvSpPr>
          <p:cNvPr id="19" name="Text 13"/>
          <p:cNvSpPr/>
          <p:nvPr/>
        </p:nvSpPr>
        <p:spPr>
          <a:xfrm>
            <a:off x="1659969" y="6636544"/>
            <a:ext cx="6498788" cy="809744"/>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Engage in a practical demonstration, where you'll interact directly with a Foundation Model in Bedrock. We'll cover sending prompts and interpreting model outputs for real-world scenarios.</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3790" y="689015"/>
            <a:ext cx="5632728"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Bedrock Best Practices</a:t>
            </a:r>
            <a:endParaRPr lang="en-US" sz="3900" dirty="0"/>
          </a:p>
        </p:txBody>
      </p:sp>
      <p:sp>
        <p:nvSpPr>
          <p:cNvPr id="3" name="Text 1"/>
          <p:cNvSpPr/>
          <p:nvPr/>
        </p:nvSpPr>
        <p:spPr>
          <a:xfrm>
            <a:off x="793790" y="170592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To maximise efficiency, accuracy, and cost-effectiveness in your Generative AI applications on AWS Bedrock, consider these essential guidelines.</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564249"/>
            <a:ext cx="496133" cy="496133"/>
          </a:xfrm>
          <a:prstGeom prst="rect">
            <a:avLst/>
          </a:prstGeom>
        </p:spPr>
      </p:pic>
      <p:sp>
        <p:nvSpPr>
          <p:cNvPr id="5" name="Text 2"/>
          <p:cNvSpPr/>
          <p:nvPr/>
        </p:nvSpPr>
        <p:spPr>
          <a:xfrm>
            <a:off x="1537930" y="2682002"/>
            <a:ext cx="2515791"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Use the Right Model</a:t>
            </a:r>
            <a:endParaRPr lang="en-US" sz="1950" dirty="0"/>
          </a:p>
        </p:txBody>
      </p:sp>
      <p:sp>
        <p:nvSpPr>
          <p:cNvPr id="6" name="Text 3"/>
          <p:cNvSpPr/>
          <p:nvPr/>
        </p:nvSpPr>
        <p:spPr>
          <a:xfrm>
            <a:off x="1537930" y="3111222"/>
            <a:ext cx="3438049"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Different models excel at distinct tasks. Choose a model optimised for your specific need, whether it's complex reasoning, rapid generation, or creative output.</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3986" y="2564249"/>
            <a:ext cx="496133" cy="496133"/>
          </a:xfrm>
          <a:prstGeom prst="rect">
            <a:avLst/>
          </a:prstGeom>
        </p:spPr>
      </p:pic>
      <p:sp>
        <p:nvSpPr>
          <p:cNvPr id="8" name="Text 4"/>
          <p:cNvSpPr/>
          <p:nvPr/>
        </p:nvSpPr>
        <p:spPr>
          <a:xfrm>
            <a:off x="5968127" y="2682002"/>
            <a:ext cx="3026212"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Control Output Behavior</a:t>
            </a:r>
            <a:endParaRPr lang="en-US" sz="1950" dirty="0"/>
          </a:p>
        </p:txBody>
      </p:sp>
      <p:sp>
        <p:nvSpPr>
          <p:cNvPr id="9" name="Text 5"/>
          <p:cNvSpPr/>
          <p:nvPr/>
        </p:nvSpPr>
        <p:spPr>
          <a:xfrm>
            <a:off x="5968127" y="3111222"/>
            <a:ext cx="3438168"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Adjust parameters like Temperature and Top-P to fine-tune the model's output. Higher temperature for creative tasks, lower for technical accuracy and consistency.</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4302" y="2564249"/>
            <a:ext cx="496133" cy="496133"/>
          </a:xfrm>
          <a:prstGeom prst="rect">
            <a:avLst/>
          </a:prstGeom>
        </p:spPr>
      </p:pic>
      <p:sp>
        <p:nvSpPr>
          <p:cNvPr id="11" name="Text 6"/>
          <p:cNvSpPr/>
          <p:nvPr/>
        </p:nvSpPr>
        <p:spPr>
          <a:xfrm>
            <a:off x="10398443" y="2682002"/>
            <a:ext cx="3438168" cy="620316"/>
          </a:xfrm>
          <a:prstGeom prst="rect">
            <a:avLst/>
          </a:prstGeom>
          <a:noFill/>
          <a:ln/>
        </p:spPr>
        <p:txBody>
          <a:bodyPr wrap="squar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Keep Prompts Short but Clear</a:t>
            </a:r>
            <a:endParaRPr lang="en-US" sz="1950" dirty="0"/>
          </a:p>
        </p:txBody>
      </p:sp>
      <p:sp>
        <p:nvSpPr>
          <p:cNvPr id="12" name="Text 7"/>
          <p:cNvSpPr/>
          <p:nvPr/>
        </p:nvSpPr>
        <p:spPr>
          <a:xfrm>
            <a:off x="10398443" y="3421380"/>
            <a:ext cx="3438168"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Craft concise yet explicit prompts. Long or ambiguous prompts can confuse models, lead to irrelevant responses, and increase processing costs.</a:t>
            </a:r>
            <a:endParaRPr lang="en-US" sz="15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405914"/>
            <a:ext cx="496133" cy="496133"/>
          </a:xfrm>
          <a:prstGeom prst="rect">
            <a:avLst/>
          </a:prstGeom>
        </p:spPr>
      </p:pic>
      <p:sp>
        <p:nvSpPr>
          <p:cNvPr id="14" name="Text 8"/>
          <p:cNvSpPr/>
          <p:nvPr/>
        </p:nvSpPr>
        <p:spPr>
          <a:xfrm>
            <a:off x="1537930" y="5523667"/>
            <a:ext cx="3041094"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Structure Your Workflow</a:t>
            </a:r>
            <a:endParaRPr lang="en-US" sz="1950" dirty="0"/>
          </a:p>
        </p:txBody>
      </p:sp>
      <p:sp>
        <p:nvSpPr>
          <p:cNvPr id="15" name="Text 9"/>
          <p:cNvSpPr/>
          <p:nvPr/>
        </p:nvSpPr>
        <p:spPr>
          <a:xfrm>
            <a:off x="1537930" y="5952887"/>
            <a:ext cx="3438049"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Utilise distinct system, user, and assistant prompts to guide the model. This structured approach enhances consistency and predictability in its responses.</a:t>
            </a:r>
            <a:endParaRPr lang="en-US" sz="155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3986" y="5405914"/>
            <a:ext cx="496133" cy="496133"/>
          </a:xfrm>
          <a:prstGeom prst="rect">
            <a:avLst/>
          </a:prstGeom>
        </p:spPr>
      </p:pic>
      <p:sp>
        <p:nvSpPr>
          <p:cNvPr id="17" name="Text 10"/>
          <p:cNvSpPr/>
          <p:nvPr/>
        </p:nvSpPr>
        <p:spPr>
          <a:xfrm>
            <a:off x="5968127" y="5523667"/>
            <a:ext cx="3426262"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Secure Everything with IAM</a:t>
            </a:r>
            <a:endParaRPr lang="en-US" sz="1950" dirty="0"/>
          </a:p>
        </p:txBody>
      </p:sp>
      <p:sp>
        <p:nvSpPr>
          <p:cNvPr id="18" name="Text 11"/>
          <p:cNvSpPr/>
          <p:nvPr/>
        </p:nvSpPr>
        <p:spPr>
          <a:xfrm>
            <a:off x="5968127" y="5952887"/>
            <a:ext cx="3438168"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Implement AWS IAM policies to grant the least privilege necessary. Limit permissions only to the services and resources required for your GenAI solution.</a:t>
            </a:r>
            <a:endParaRPr lang="en-US" sz="15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793790" y="684848"/>
            <a:ext cx="5652968" cy="558165"/>
          </a:xfrm>
          <a:prstGeom prst="rect">
            <a:avLst/>
          </a:prstGeom>
          <a:noFill/>
          <a:ln/>
        </p:spPr>
        <p:txBody>
          <a:bodyPr wrap="none" lIns="0" tIns="0" rIns="0" bIns="0" rtlCol="0" anchor="t"/>
          <a:lstStyle/>
          <a:p>
            <a:pPr algn="l" indent="0" marL="0">
              <a:lnSpc>
                <a:spcPts val="4350"/>
              </a:lnSpc>
              <a:buNone/>
            </a:pPr>
            <a:r>
              <a:rPr lang="en-US" sz="3500" dirty="0">
                <a:solidFill>
                  <a:srgbClr val="1B1B27"/>
                </a:solidFill>
                <a:latin typeface="Alexandria" pitchFamily="34" charset="0"/>
                <a:ea typeface="Alexandria" pitchFamily="34" charset="-122"/>
                <a:cs typeface="Alexandria" pitchFamily="34" charset="-120"/>
              </a:rPr>
              <a:t>Common Pitfalls to Avoid</a:t>
            </a:r>
            <a:endParaRPr lang="en-US" sz="3500" dirty="0"/>
          </a:p>
        </p:txBody>
      </p:sp>
      <p:sp>
        <p:nvSpPr>
          <p:cNvPr id="3" name="Text 1"/>
          <p:cNvSpPr/>
          <p:nvPr/>
        </p:nvSpPr>
        <p:spPr>
          <a:xfrm>
            <a:off x="793790" y="1600200"/>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Navigating the Amazon Bedrock ecosystem requires awareness of common missteps. Avoiding these pitfalls will ensure more secure, efficient, and accurate Generative AI implementations.</a:t>
            </a:r>
            <a:endParaRPr lang="en-US" sz="1400" dirty="0"/>
          </a:p>
        </p:txBody>
      </p:sp>
      <p:sp>
        <p:nvSpPr>
          <p:cNvPr id="4" name="Shape 2"/>
          <p:cNvSpPr/>
          <p:nvPr/>
        </p:nvSpPr>
        <p:spPr>
          <a:xfrm>
            <a:off x="793790" y="2372558"/>
            <a:ext cx="4228505" cy="2496741"/>
          </a:xfrm>
          <a:prstGeom prst="roundRect">
            <a:avLst>
              <a:gd name="adj" fmla="val 4395"/>
            </a:avLst>
          </a:prstGeom>
          <a:solidFill>
            <a:srgbClr val="F9F9FF"/>
          </a:solidFill>
          <a:ln w="22860">
            <a:solidFill>
              <a:srgbClr val="B8C3DF"/>
            </a:solidFill>
            <a:prstDash val="solid"/>
          </a:ln>
        </p:spPr>
      </p:sp>
      <p:sp>
        <p:nvSpPr>
          <p:cNvPr id="5" name="Shape 3"/>
          <p:cNvSpPr/>
          <p:nvPr/>
        </p:nvSpPr>
        <p:spPr>
          <a:xfrm>
            <a:off x="770930" y="2372558"/>
            <a:ext cx="91440" cy="2496741"/>
          </a:xfrm>
          <a:prstGeom prst="roundRect">
            <a:avLst>
              <a:gd name="adj" fmla="val 82047"/>
            </a:avLst>
          </a:prstGeom>
          <a:solidFill>
            <a:srgbClr val="1B54DA"/>
          </a:solidFill>
          <a:ln/>
        </p:spPr>
      </p:sp>
      <p:sp>
        <p:nvSpPr>
          <p:cNvPr id="6" name="Text 4"/>
          <p:cNvSpPr/>
          <p:nvPr/>
        </p:nvSpPr>
        <p:spPr>
          <a:xfrm>
            <a:off x="1063823" y="2574012"/>
            <a:ext cx="3757017" cy="557927"/>
          </a:xfrm>
          <a:prstGeom prst="rect">
            <a:avLst/>
          </a:prstGeom>
          <a:noFill/>
          <a:ln/>
        </p:spPr>
        <p:txBody>
          <a:bodyPr wrap="squar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Using Root User for Day-to-Day Work</a:t>
            </a:r>
            <a:endParaRPr lang="en-US" sz="1750" dirty="0"/>
          </a:p>
        </p:txBody>
      </p:sp>
      <p:sp>
        <p:nvSpPr>
          <p:cNvPr id="7" name="Text 5"/>
          <p:cNvSpPr/>
          <p:nvPr/>
        </p:nvSpPr>
        <p:spPr>
          <a:xfrm>
            <a:off x="1063823" y="3239095"/>
            <a:ext cx="3757017" cy="14287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Always switch to IAM users for regular operations to mitigate significant security risks and adhere to the principle of least privilege. The root user account has unrestricted access.</a:t>
            </a:r>
            <a:endParaRPr lang="en-US" sz="1400" dirty="0"/>
          </a:p>
        </p:txBody>
      </p:sp>
      <p:sp>
        <p:nvSpPr>
          <p:cNvPr id="8" name="Shape 6"/>
          <p:cNvSpPr/>
          <p:nvPr/>
        </p:nvSpPr>
        <p:spPr>
          <a:xfrm>
            <a:off x="5200888" y="2372558"/>
            <a:ext cx="4228505" cy="2496741"/>
          </a:xfrm>
          <a:prstGeom prst="roundRect">
            <a:avLst>
              <a:gd name="adj" fmla="val 4395"/>
            </a:avLst>
          </a:prstGeom>
          <a:solidFill>
            <a:srgbClr val="F9F9FF"/>
          </a:solidFill>
          <a:ln w="22860">
            <a:solidFill>
              <a:srgbClr val="B8C3DF"/>
            </a:solidFill>
            <a:prstDash val="solid"/>
          </a:ln>
        </p:spPr>
      </p:sp>
      <p:sp>
        <p:nvSpPr>
          <p:cNvPr id="9" name="Shape 7"/>
          <p:cNvSpPr/>
          <p:nvPr/>
        </p:nvSpPr>
        <p:spPr>
          <a:xfrm>
            <a:off x="5178028" y="2372558"/>
            <a:ext cx="91440" cy="2496741"/>
          </a:xfrm>
          <a:prstGeom prst="roundRect">
            <a:avLst>
              <a:gd name="adj" fmla="val 82047"/>
            </a:avLst>
          </a:prstGeom>
          <a:solidFill>
            <a:srgbClr val="1B54DA"/>
          </a:solidFill>
          <a:ln/>
        </p:spPr>
      </p:sp>
      <p:sp>
        <p:nvSpPr>
          <p:cNvPr id="10" name="Text 8"/>
          <p:cNvSpPr/>
          <p:nvPr/>
        </p:nvSpPr>
        <p:spPr>
          <a:xfrm>
            <a:off x="5470922" y="2574012"/>
            <a:ext cx="2572703" cy="27896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Confusing Model Types</a:t>
            </a:r>
            <a:endParaRPr lang="en-US" sz="1750" dirty="0"/>
          </a:p>
        </p:txBody>
      </p:sp>
      <p:sp>
        <p:nvSpPr>
          <p:cNvPr id="11" name="Text 9"/>
          <p:cNvSpPr/>
          <p:nvPr/>
        </p:nvSpPr>
        <p:spPr>
          <a:xfrm>
            <a:off x="5470922" y="2960132"/>
            <a:ext cx="3757017" cy="14287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Remember that text generation models excel at language tasks, image models at visual creation, and embedding models at semantic understanding. Misusing them leads to suboptimal results.</a:t>
            </a:r>
            <a:endParaRPr lang="en-US" sz="1400" dirty="0"/>
          </a:p>
        </p:txBody>
      </p:sp>
      <p:sp>
        <p:nvSpPr>
          <p:cNvPr id="12" name="Shape 10"/>
          <p:cNvSpPr/>
          <p:nvPr/>
        </p:nvSpPr>
        <p:spPr>
          <a:xfrm>
            <a:off x="9607987" y="2372558"/>
            <a:ext cx="4228505" cy="2496741"/>
          </a:xfrm>
          <a:prstGeom prst="roundRect">
            <a:avLst>
              <a:gd name="adj" fmla="val 4395"/>
            </a:avLst>
          </a:prstGeom>
          <a:solidFill>
            <a:srgbClr val="F9F9FF"/>
          </a:solidFill>
          <a:ln w="22860">
            <a:solidFill>
              <a:srgbClr val="B8C3DF"/>
            </a:solidFill>
            <a:prstDash val="solid"/>
          </a:ln>
        </p:spPr>
      </p:sp>
      <p:sp>
        <p:nvSpPr>
          <p:cNvPr id="13" name="Shape 11"/>
          <p:cNvSpPr/>
          <p:nvPr/>
        </p:nvSpPr>
        <p:spPr>
          <a:xfrm>
            <a:off x="9585127" y="2372558"/>
            <a:ext cx="91440" cy="2496741"/>
          </a:xfrm>
          <a:prstGeom prst="roundRect">
            <a:avLst>
              <a:gd name="adj" fmla="val 82047"/>
            </a:avLst>
          </a:prstGeom>
          <a:solidFill>
            <a:srgbClr val="1B54DA"/>
          </a:solidFill>
          <a:ln/>
        </p:spPr>
      </p:sp>
      <p:sp>
        <p:nvSpPr>
          <p:cNvPr id="14" name="Text 12"/>
          <p:cNvSpPr/>
          <p:nvPr/>
        </p:nvSpPr>
        <p:spPr>
          <a:xfrm>
            <a:off x="9878020" y="2574012"/>
            <a:ext cx="3757017" cy="557927"/>
          </a:xfrm>
          <a:prstGeom prst="rect">
            <a:avLst/>
          </a:prstGeom>
          <a:noFill/>
          <a:ln/>
        </p:spPr>
        <p:txBody>
          <a:bodyPr wrap="squar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Sending Poor-Quality Documents in RAG</a:t>
            </a:r>
            <a:endParaRPr lang="en-US" sz="1750" dirty="0"/>
          </a:p>
        </p:txBody>
      </p:sp>
      <p:sp>
        <p:nvSpPr>
          <p:cNvPr id="15" name="Text 13"/>
          <p:cNvSpPr/>
          <p:nvPr/>
        </p:nvSpPr>
        <p:spPr>
          <a:xfrm>
            <a:off x="9878020" y="3239095"/>
            <a:ext cx="3757017" cy="14287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The effectiveness of Retrieval-Augmented Generation (RAG) is directly tied to data quality. Ensure your knowledge base documents are clean, well-structured, and easily parsable to maximise accuracy.</a:t>
            </a:r>
            <a:endParaRPr lang="en-US" sz="1400" dirty="0"/>
          </a:p>
        </p:txBody>
      </p:sp>
      <p:sp>
        <p:nvSpPr>
          <p:cNvPr id="16" name="Shape 14"/>
          <p:cNvSpPr/>
          <p:nvPr/>
        </p:nvSpPr>
        <p:spPr>
          <a:xfrm>
            <a:off x="793790" y="5047893"/>
            <a:ext cx="4228505" cy="2496741"/>
          </a:xfrm>
          <a:prstGeom prst="roundRect">
            <a:avLst>
              <a:gd name="adj" fmla="val 4395"/>
            </a:avLst>
          </a:prstGeom>
          <a:solidFill>
            <a:srgbClr val="F9F9FF"/>
          </a:solidFill>
          <a:ln w="22860">
            <a:solidFill>
              <a:srgbClr val="B8C3DF"/>
            </a:solidFill>
            <a:prstDash val="solid"/>
          </a:ln>
        </p:spPr>
      </p:sp>
      <p:sp>
        <p:nvSpPr>
          <p:cNvPr id="17" name="Shape 15"/>
          <p:cNvSpPr/>
          <p:nvPr/>
        </p:nvSpPr>
        <p:spPr>
          <a:xfrm>
            <a:off x="770930" y="5047893"/>
            <a:ext cx="91440" cy="2496741"/>
          </a:xfrm>
          <a:prstGeom prst="roundRect">
            <a:avLst>
              <a:gd name="adj" fmla="val 82047"/>
            </a:avLst>
          </a:prstGeom>
          <a:solidFill>
            <a:srgbClr val="1B54DA"/>
          </a:solidFill>
          <a:ln/>
        </p:spPr>
      </p:sp>
      <p:sp>
        <p:nvSpPr>
          <p:cNvPr id="18" name="Text 16"/>
          <p:cNvSpPr/>
          <p:nvPr/>
        </p:nvSpPr>
        <p:spPr>
          <a:xfrm>
            <a:off x="1063823" y="5249347"/>
            <a:ext cx="3304937" cy="27896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Overusing High Temperatures</a:t>
            </a:r>
            <a:endParaRPr lang="en-US" sz="1750" dirty="0"/>
          </a:p>
        </p:txBody>
      </p:sp>
      <p:sp>
        <p:nvSpPr>
          <p:cNvPr id="19" name="Text 17"/>
          <p:cNvSpPr/>
          <p:nvPr/>
        </p:nvSpPr>
        <p:spPr>
          <a:xfrm>
            <a:off x="1063823" y="5635466"/>
            <a:ext cx="3757017" cy="14287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While high temperatures foster creativity, relying on them too heavily for critical applications can result in unreliable, inconsistent, or even hallucinated responses from your LLM.</a:t>
            </a:r>
            <a:endParaRPr lang="en-US" sz="1400" dirty="0"/>
          </a:p>
        </p:txBody>
      </p:sp>
      <p:sp>
        <p:nvSpPr>
          <p:cNvPr id="20" name="Shape 18"/>
          <p:cNvSpPr/>
          <p:nvPr/>
        </p:nvSpPr>
        <p:spPr>
          <a:xfrm>
            <a:off x="5200888" y="5047893"/>
            <a:ext cx="4228505" cy="2496741"/>
          </a:xfrm>
          <a:prstGeom prst="roundRect">
            <a:avLst>
              <a:gd name="adj" fmla="val 4395"/>
            </a:avLst>
          </a:prstGeom>
          <a:solidFill>
            <a:srgbClr val="F9F9FF"/>
          </a:solidFill>
          <a:ln w="22860">
            <a:solidFill>
              <a:srgbClr val="B8C3DF"/>
            </a:solidFill>
            <a:prstDash val="solid"/>
          </a:ln>
        </p:spPr>
      </p:sp>
      <p:sp>
        <p:nvSpPr>
          <p:cNvPr id="21" name="Shape 19"/>
          <p:cNvSpPr/>
          <p:nvPr/>
        </p:nvSpPr>
        <p:spPr>
          <a:xfrm>
            <a:off x="5178028" y="5047893"/>
            <a:ext cx="91440" cy="2496741"/>
          </a:xfrm>
          <a:prstGeom prst="roundRect">
            <a:avLst>
              <a:gd name="adj" fmla="val 82047"/>
            </a:avLst>
          </a:prstGeom>
          <a:solidFill>
            <a:srgbClr val="1B54DA"/>
          </a:solidFill>
          <a:ln/>
        </p:spPr>
      </p:sp>
      <p:sp>
        <p:nvSpPr>
          <p:cNvPr id="22" name="Text 20"/>
          <p:cNvSpPr/>
          <p:nvPr/>
        </p:nvSpPr>
        <p:spPr>
          <a:xfrm>
            <a:off x="5470922" y="5249347"/>
            <a:ext cx="3757017" cy="557927"/>
          </a:xfrm>
          <a:prstGeom prst="rect">
            <a:avLst/>
          </a:prstGeom>
          <a:noFill/>
          <a:ln/>
        </p:spPr>
        <p:txBody>
          <a:bodyPr wrap="squar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Expecting the Model to "Know" Internal Info</a:t>
            </a:r>
            <a:endParaRPr lang="en-US" sz="1750" dirty="0"/>
          </a:p>
        </p:txBody>
      </p:sp>
      <p:sp>
        <p:nvSpPr>
          <p:cNvPr id="23" name="Text 21"/>
          <p:cNvSpPr/>
          <p:nvPr/>
        </p:nvSpPr>
        <p:spPr>
          <a:xfrm>
            <a:off x="5470922" y="5914430"/>
            <a:ext cx="3757017" cy="14287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Foundation models do not have inherent access to your private or proprietary data. You must explicitly provide this context through Knowledge Bases or in-prompt data for relevance.</a:t>
            </a:r>
            <a:endParaRPr 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22233" y="590550"/>
            <a:ext cx="2934414" cy="366832"/>
          </a:xfrm>
          <a:prstGeom prst="rect">
            <a:avLst/>
          </a:prstGeom>
          <a:noFill/>
          <a:ln/>
        </p:spPr>
        <p:txBody>
          <a:bodyPr wrap="none" lIns="0" tIns="0" rIns="0" bIns="0" rtlCol="0" anchor="t"/>
          <a:lstStyle/>
          <a:p>
            <a:pPr algn="l" indent="0" marL="0">
              <a:lnSpc>
                <a:spcPts val="2850"/>
              </a:lnSpc>
              <a:buNone/>
            </a:pPr>
            <a:r>
              <a:rPr lang="en-US" sz="2300" dirty="0">
                <a:solidFill>
                  <a:srgbClr val="1B1B27"/>
                </a:solidFill>
                <a:latin typeface="Alexandria" pitchFamily="34" charset="0"/>
                <a:ea typeface="Alexandria" pitchFamily="34" charset="-122"/>
                <a:cs typeface="Alexandria" pitchFamily="34" charset="-120"/>
              </a:rPr>
              <a:t>Final Summary</a:t>
            </a:r>
            <a:endParaRPr lang="en-US" sz="2300" dirty="0"/>
          </a:p>
        </p:txBody>
      </p:sp>
      <p:sp>
        <p:nvSpPr>
          <p:cNvPr id="3" name="Text 1"/>
          <p:cNvSpPr/>
          <p:nvPr/>
        </p:nvSpPr>
        <p:spPr>
          <a:xfrm>
            <a:off x="722233" y="1192054"/>
            <a:ext cx="13185934" cy="187762"/>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You've journeyed through the core concepts of Generative AI and seen how AWS Bedrock simplifies its implementation. Here's a recap of what you've mastered:</a:t>
            </a:r>
            <a:endParaRPr lang="en-US" sz="900" dirty="0"/>
          </a:p>
        </p:txBody>
      </p:sp>
      <p:sp>
        <p:nvSpPr>
          <p:cNvPr id="4" name="Shape 2"/>
          <p:cNvSpPr/>
          <p:nvPr/>
        </p:nvSpPr>
        <p:spPr>
          <a:xfrm>
            <a:off x="722233" y="1511856"/>
            <a:ext cx="264081" cy="264081"/>
          </a:xfrm>
          <a:prstGeom prst="roundRect">
            <a:avLst>
              <a:gd name="adj" fmla="val 18668"/>
            </a:avLst>
          </a:prstGeom>
          <a:solidFill>
            <a:srgbClr val="D2DDF9"/>
          </a:solidFill>
          <a:ln w="7620">
            <a:solidFill>
              <a:srgbClr val="B8C3DF"/>
            </a:solidFill>
            <a:prstDash val="solid"/>
          </a:ln>
        </p:spPr>
      </p:sp>
      <p:sp>
        <p:nvSpPr>
          <p:cNvPr id="5" name="Text 3"/>
          <p:cNvSpPr/>
          <p:nvPr/>
        </p:nvSpPr>
        <p:spPr>
          <a:xfrm>
            <a:off x="766286" y="1533882"/>
            <a:ext cx="175974" cy="220028"/>
          </a:xfrm>
          <a:prstGeom prst="rect">
            <a:avLst/>
          </a:prstGeom>
          <a:noFill/>
          <a:ln/>
        </p:spPr>
        <p:txBody>
          <a:bodyPr wrap="none" lIns="0" tIns="0" rIns="0" bIns="0" rtlCol="0" anchor="t"/>
          <a:lstStyle/>
          <a:p>
            <a:pPr algn="ctr" indent="0" marL="0">
              <a:lnSpc>
                <a:spcPts val="1350"/>
              </a:lnSpc>
              <a:buNone/>
            </a:pPr>
            <a:r>
              <a:rPr lang="en-US" sz="1350" dirty="0">
                <a:solidFill>
                  <a:srgbClr val="404155"/>
                </a:solidFill>
                <a:latin typeface="Alexandria" pitchFamily="34" charset="0"/>
                <a:ea typeface="Alexandria" pitchFamily="34" charset="-122"/>
                <a:cs typeface="Alexandria" pitchFamily="34" charset="-120"/>
              </a:rPr>
              <a:t>1</a:t>
            </a:r>
            <a:endParaRPr lang="en-US" sz="1350" dirty="0"/>
          </a:p>
        </p:txBody>
      </p:sp>
      <p:sp>
        <p:nvSpPr>
          <p:cNvPr id="6" name="Text 4"/>
          <p:cNvSpPr/>
          <p:nvPr/>
        </p:nvSpPr>
        <p:spPr>
          <a:xfrm>
            <a:off x="1103590" y="1552099"/>
            <a:ext cx="3029545" cy="183356"/>
          </a:xfrm>
          <a:prstGeom prst="rect">
            <a:avLst/>
          </a:prstGeom>
          <a:noFill/>
          <a:ln/>
        </p:spPr>
        <p:txBody>
          <a:bodyPr wrap="none" lIns="0" tIns="0" rIns="0" bIns="0" rtlCol="0" anchor="t"/>
          <a:lstStyle/>
          <a:p>
            <a:pPr algn="l" indent="0" marL="0">
              <a:lnSpc>
                <a:spcPts val="1400"/>
              </a:lnSpc>
              <a:buNone/>
            </a:pPr>
            <a:r>
              <a:rPr lang="en-US" sz="1150" dirty="0">
                <a:solidFill>
                  <a:srgbClr val="404155"/>
                </a:solidFill>
                <a:latin typeface="Alexandria" pitchFamily="34" charset="0"/>
                <a:ea typeface="Alexandria" pitchFamily="34" charset="-122"/>
                <a:cs typeface="Alexandria" pitchFamily="34" charset="-120"/>
              </a:rPr>
              <a:t>Generative AI, Foundation Models, &amp; LLMs</a:t>
            </a:r>
            <a:endParaRPr lang="en-US" sz="1150" dirty="0"/>
          </a:p>
        </p:txBody>
      </p:sp>
      <p:sp>
        <p:nvSpPr>
          <p:cNvPr id="7" name="Text 5"/>
          <p:cNvSpPr/>
          <p:nvPr/>
        </p:nvSpPr>
        <p:spPr>
          <a:xfrm>
            <a:off x="1103590" y="1805821"/>
            <a:ext cx="12804577" cy="187762"/>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Grasped the fundamental definitions and distinctions of these powerful AI paradigms.</a:t>
            </a:r>
            <a:endParaRPr lang="en-US" sz="900" dirty="0"/>
          </a:p>
        </p:txBody>
      </p:sp>
      <p:sp>
        <p:nvSpPr>
          <p:cNvPr id="8" name="Shape 6"/>
          <p:cNvSpPr/>
          <p:nvPr/>
        </p:nvSpPr>
        <p:spPr>
          <a:xfrm>
            <a:off x="722233" y="2228255"/>
            <a:ext cx="264081" cy="264081"/>
          </a:xfrm>
          <a:prstGeom prst="roundRect">
            <a:avLst>
              <a:gd name="adj" fmla="val 18668"/>
            </a:avLst>
          </a:prstGeom>
          <a:solidFill>
            <a:srgbClr val="D2DDF9"/>
          </a:solidFill>
          <a:ln w="7620">
            <a:solidFill>
              <a:srgbClr val="B8C3DF"/>
            </a:solidFill>
            <a:prstDash val="solid"/>
          </a:ln>
        </p:spPr>
      </p:sp>
      <p:sp>
        <p:nvSpPr>
          <p:cNvPr id="9" name="Text 7"/>
          <p:cNvSpPr/>
          <p:nvPr/>
        </p:nvSpPr>
        <p:spPr>
          <a:xfrm>
            <a:off x="766286" y="2250281"/>
            <a:ext cx="175974" cy="220028"/>
          </a:xfrm>
          <a:prstGeom prst="rect">
            <a:avLst/>
          </a:prstGeom>
          <a:noFill/>
          <a:ln/>
        </p:spPr>
        <p:txBody>
          <a:bodyPr wrap="none" lIns="0" tIns="0" rIns="0" bIns="0" rtlCol="0" anchor="t"/>
          <a:lstStyle/>
          <a:p>
            <a:pPr algn="ctr" indent="0" marL="0">
              <a:lnSpc>
                <a:spcPts val="1350"/>
              </a:lnSpc>
              <a:buNone/>
            </a:pPr>
            <a:r>
              <a:rPr lang="en-US" sz="1350" dirty="0">
                <a:solidFill>
                  <a:srgbClr val="404155"/>
                </a:solidFill>
                <a:latin typeface="Alexandria" pitchFamily="34" charset="0"/>
                <a:ea typeface="Alexandria" pitchFamily="34" charset="-122"/>
                <a:cs typeface="Alexandria" pitchFamily="34" charset="-120"/>
              </a:rPr>
              <a:t>2</a:t>
            </a:r>
            <a:endParaRPr lang="en-US" sz="1350" dirty="0"/>
          </a:p>
        </p:txBody>
      </p:sp>
      <p:sp>
        <p:nvSpPr>
          <p:cNvPr id="10" name="Text 8"/>
          <p:cNvSpPr/>
          <p:nvPr/>
        </p:nvSpPr>
        <p:spPr>
          <a:xfrm>
            <a:off x="1103590" y="2268498"/>
            <a:ext cx="2741414" cy="183356"/>
          </a:xfrm>
          <a:prstGeom prst="rect">
            <a:avLst/>
          </a:prstGeom>
          <a:noFill/>
          <a:ln/>
        </p:spPr>
        <p:txBody>
          <a:bodyPr wrap="none" lIns="0" tIns="0" rIns="0" bIns="0" rtlCol="0" anchor="t"/>
          <a:lstStyle/>
          <a:p>
            <a:pPr algn="l" indent="0" marL="0">
              <a:lnSpc>
                <a:spcPts val="1400"/>
              </a:lnSpc>
              <a:buNone/>
            </a:pPr>
            <a:r>
              <a:rPr lang="en-US" sz="1150" dirty="0">
                <a:solidFill>
                  <a:srgbClr val="404155"/>
                </a:solidFill>
                <a:latin typeface="Alexandria" pitchFamily="34" charset="0"/>
                <a:ea typeface="Alexandria" pitchFamily="34" charset="-122"/>
                <a:cs typeface="Alexandria" pitchFamily="34" charset="-120"/>
              </a:rPr>
              <a:t>Tokens, Context Length, &amp; Parameters</a:t>
            </a:r>
            <a:endParaRPr lang="en-US" sz="1150" dirty="0"/>
          </a:p>
        </p:txBody>
      </p:sp>
      <p:sp>
        <p:nvSpPr>
          <p:cNvPr id="11" name="Text 9"/>
          <p:cNvSpPr/>
          <p:nvPr/>
        </p:nvSpPr>
        <p:spPr>
          <a:xfrm>
            <a:off x="1103590" y="2522220"/>
            <a:ext cx="12804577" cy="187762"/>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Understood the critical elements that dictate LLM behaviour and output.</a:t>
            </a:r>
            <a:endParaRPr lang="en-US" sz="900" dirty="0"/>
          </a:p>
        </p:txBody>
      </p:sp>
      <p:sp>
        <p:nvSpPr>
          <p:cNvPr id="12" name="Shape 10"/>
          <p:cNvSpPr/>
          <p:nvPr/>
        </p:nvSpPr>
        <p:spPr>
          <a:xfrm>
            <a:off x="722233" y="2944654"/>
            <a:ext cx="264081" cy="264081"/>
          </a:xfrm>
          <a:prstGeom prst="roundRect">
            <a:avLst>
              <a:gd name="adj" fmla="val 18668"/>
            </a:avLst>
          </a:prstGeom>
          <a:solidFill>
            <a:srgbClr val="D2DDF9"/>
          </a:solidFill>
          <a:ln w="7620">
            <a:solidFill>
              <a:srgbClr val="B8C3DF"/>
            </a:solidFill>
            <a:prstDash val="solid"/>
          </a:ln>
        </p:spPr>
      </p:sp>
      <p:sp>
        <p:nvSpPr>
          <p:cNvPr id="13" name="Text 11"/>
          <p:cNvSpPr/>
          <p:nvPr/>
        </p:nvSpPr>
        <p:spPr>
          <a:xfrm>
            <a:off x="766286" y="2966680"/>
            <a:ext cx="175974" cy="220028"/>
          </a:xfrm>
          <a:prstGeom prst="rect">
            <a:avLst/>
          </a:prstGeom>
          <a:noFill/>
          <a:ln/>
        </p:spPr>
        <p:txBody>
          <a:bodyPr wrap="none" lIns="0" tIns="0" rIns="0" bIns="0" rtlCol="0" anchor="t"/>
          <a:lstStyle/>
          <a:p>
            <a:pPr algn="ctr" indent="0" marL="0">
              <a:lnSpc>
                <a:spcPts val="1350"/>
              </a:lnSpc>
              <a:buNone/>
            </a:pPr>
            <a:r>
              <a:rPr lang="en-US" sz="1350" dirty="0">
                <a:solidFill>
                  <a:srgbClr val="404155"/>
                </a:solidFill>
                <a:latin typeface="Alexandria" pitchFamily="34" charset="0"/>
                <a:ea typeface="Alexandria" pitchFamily="34" charset="-122"/>
                <a:cs typeface="Alexandria" pitchFamily="34" charset="-120"/>
              </a:rPr>
              <a:t>3</a:t>
            </a:r>
            <a:endParaRPr lang="en-US" sz="1350" dirty="0"/>
          </a:p>
        </p:txBody>
      </p:sp>
      <p:sp>
        <p:nvSpPr>
          <p:cNvPr id="14" name="Text 12"/>
          <p:cNvSpPr/>
          <p:nvPr/>
        </p:nvSpPr>
        <p:spPr>
          <a:xfrm>
            <a:off x="1103590" y="2984897"/>
            <a:ext cx="2094548" cy="183356"/>
          </a:xfrm>
          <a:prstGeom prst="rect">
            <a:avLst/>
          </a:prstGeom>
          <a:noFill/>
          <a:ln/>
        </p:spPr>
        <p:txBody>
          <a:bodyPr wrap="none" lIns="0" tIns="0" rIns="0" bIns="0" rtlCol="0" anchor="t"/>
          <a:lstStyle/>
          <a:p>
            <a:pPr algn="l" indent="0" marL="0">
              <a:lnSpc>
                <a:spcPts val="1400"/>
              </a:lnSpc>
              <a:buNone/>
            </a:pPr>
            <a:r>
              <a:rPr lang="en-US" sz="1150" dirty="0">
                <a:solidFill>
                  <a:srgbClr val="404155"/>
                </a:solidFill>
                <a:latin typeface="Alexandria" pitchFamily="34" charset="0"/>
                <a:ea typeface="Alexandria" pitchFamily="34" charset="-122"/>
                <a:cs typeface="Alexandria" pitchFamily="34" charset="-120"/>
              </a:rPr>
              <a:t>AWS Bedrock Fundamentals</a:t>
            </a:r>
            <a:endParaRPr lang="en-US" sz="1150" dirty="0"/>
          </a:p>
        </p:txBody>
      </p:sp>
      <p:sp>
        <p:nvSpPr>
          <p:cNvPr id="15" name="Text 13"/>
          <p:cNvSpPr/>
          <p:nvPr/>
        </p:nvSpPr>
        <p:spPr>
          <a:xfrm>
            <a:off x="1103590" y="3238619"/>
            <a:ext cx="12804577" cy="187762"/>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Learned how Bedrock serves as a fully managed service for building and scaling GenAI applications.</a:t>
            </a:r>
            <a:endParaRPr lang="en-US" sz="900" dirty="0"/>
          </a:p>
        </p:txBody>
      </p:sp>
      <p:sp>
        <p:nvSpPr>
          <p:cNvPr id="16" name="Shape 14"/>
          <p:cNvSpPr/>
          <p:nvPr/>
        </p:nvSpPr>
        <p:spPr>
          <a:xfrm>
            <a:off x="722233" y="3661053"/>
            <a:ext cx="264081" cy="264081"/>
          </a:xfrm>
          <a:prstGeom prst="roundRect">
            <a:avLst>
              <a:gd name="adj" fmla="val 18668"/>
            </a:avLst>
          </a:prstGeom>
          <a:solidFill>
            <a:srgbClr val="D2DDF9"/>
          </a:solidFill>
          <a:ln w="7620">
            <a:solidFill>
              <a:srgbClr val="B8C3DF"/>
            </a:solidFill>
            <a:prstDash val="solid"/>
          </a:ln>
        </p:spPr>
      </p:sp>
      <p:sp>
        <p:nvSpPr>
          <p:cNvPr id="17" name="Text 15"/>
          <p:cNvSpPr/>
          <p:nvPr/>
        </p:nvSpPr>
        <p:spPr>
          <a:xfrm>
            <a:off x="766286" y="3683079"/>
            <a:ext cx="175974" cy="220028"/>
          </a:xfrm>
          <a:prstGeom prst="rect">
            <a:avLst/>
          </a:prstGeom>
          <a:noFill/>
          <a:ln/>
        </p:spPr>
        <p:txBody>
          <a:bodyPr wrap="none" lIns="0" tIns="0" rIns="0" bIns="0" rtlCol="0" anchor="t"/>
          <a:lstStyle/>
          <a:p>
            <a:pPr algn="ctr" indent="0" marL="0">
              <a:lnSpc>
                <a:spcPts val="1350"/>
              </a:lnSpc>
              <a:buNone/>
            </a:pPr>
            <a:r>
              <a:rPr lang="en-US" sz="1350" dirty="0">
                <a:solidFill>
                  <a:srgbClr val="404155"/>
                </a:solidFill>
                <a:latin typeface="Alexandria" pitchFamily="34" charset="0"/>
                <a:ea typeface="Alexandria" pitchFamily="34" charset="-122"/>
                <a:cs typeface="Alexandria" pitchFamily="34" charset="-120"/>
              </a:rPr>
              <a:t>4</a:t>
            </a:r>
            <a:endParaRPr lang="en-US" sz="1350" dirty="0"/>
          </a:p>
        </p:txBody>
      </p:sp>
      <p:sp>
        <p:nvSpPr>
          <p:cNvPr id="18" name="Text 16"/>
          <p:cNvSpPr/>
          <p:nvPr/>
        </p:nvSpPr>
        <p:spPr>
          <a:xfrm>
            <a:off x="1103590" y="3701296"/>
            <a:ext cx="2149673" cy="183356"/>
          </a:xfrm>
          <a:prstGeom prst="rect">
            <a:avLst/>
          </a:prstGeom>
          <a:noFill/>
          <a:ln/>
        </p:spPr>
        <p:txBody>
          <a:bodyPr wrap="none" lIns="0" tIns="0" rIns="0" bIns="0" rtlCol="0" anchor="t"/>
          <a:lstStyle/>
          <a:p>
            <a:pPr algn="l" indent="0" marL="0">
              <a:lnSpc>
                <a:spcPts val="1400"/>
              </a:lnSpc>
              <a:buNone/>
            </a:pPr>
            <a:r>
              <a:rPr lang="en-US" sz="1150" dirty="0">
                <a:solidFill>
                  <a:srgbClr val="404155"/>
                </a:solidFill>
                <a:latin typeface="Alexandria" pitchFamily="34" charset="0"/>
                <a:ea typeface="Alexandria" pitchFamily="34" charset="-122"/>
                <a:cs typeface="Alexandria" pitchFamily="34" charset="-120"/>
              </a:rPr>
              <a:t>Model Categories on Bedrock</a:t>
            </a:r>
            <a:endParaRPr lang="en-US" sz="1150" dirty="0"/>
          </a:p>
        </p:txBody>
      </p:sp>
      <p:sp>
        <p:nvSpPr>
          <p:cNvPr id="19" name="Text 17"/>
          <p:cNvSpPr/>
          <p:nvPr/>
        </p:nvSpPr>
        <p:spPr>
          <a:xfrm>
            <a:off x="1103590" y="3955018"/>
            <a:ext cx="12804577" cy="187762"/>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Explored the capabilities of text, image, and embedding models available on the platform.</a:t>
            </a:r>
            <a:endParaRPr lang="en-US" sz="900" dirty="0"/>
          </a:p>
        </p:txBody>
      </p:sp>
      <p:sp>
        <p:nvSpPr>
          <p:cNvPr id="20" name="Shape 18"/>
          <p:cNvSpPr/>
          <p:nvPr/>
        </p:nvSpPr>
        <p:spPr>
          <a:xfrm>
            <a:off x="722233" y="4377452"/>
            <a:ext cx="264081" cy="264081"/>
          </a:xfrm>
          <a:prstGeom prst="roundRect">
            <a:avLst>
              <a:gd name="adj" fmla="val 18668"/>
            </a:avLst>
          </a:prstGeom>
          <a:solidFill>
            <a:srgbClr val="D2DDF9"/>
          </a:solidFill>
          <a:ln w="7620">
            <a:solidFill>
              <a:srgbClr val="B8C3DF"/>
            </a:solidFill>
            <a:prstDash val="solid"/>
          </a:ln>
        </p:spPr>
      </p:sp>
      <p:sp>
        <p:nvSpPr>
          <p:cNvPr id="21" name="Text 19"/>
          <p:cNvSpPr/>
          <p:nvPr/>
        </p:nvSpPr>
        <p:spPr>
          <a:xfrm>
            <a:off x="766286" y="4399478"/>
            <a:ext cx="175974" cy="220028"/>
          </a:xfrm>
          <a:prstGeom prst="rect">
            <a:avLst/>
          </a:prstGeom>
          <a:noFill/>
          <a:ln/>
        </p:spPr>
        <p:txBody>
          <a:bodyPr wrap="none" lIns="0" tIns="0" rIns="0" bIns="0" rtlCol="0" anchor="t"/>
          <a:lstStyle/>
          <a:p>
            <a:pPr algn="ctr" indent="0" marL="0">
              <a:lnSpc>
                <a:spcPts val="1350"/>
              </a:lnSpc>
              <a:buNone/>
            </a:pPr>
            <a:r>
              <a:rPr lang="en-US" sz="1350" dirty="0">
                <a:solidFill>
                  <a:srgbClr val="404155"/>
                </a:solidFill>
                <a:latin typeface="Alexandria" pitchFamily="34" charset="0"/>
                <a:ea typeface="Alexandria" pitchFamily="34" charset="-122"/>
                <a:cs typeface="Alexandria" pitchFamily="34" charset="-120"/>
              </a:rPr>
              <a:t>5</a:t>
            </a:r>
            <a:endParaRPr lang="en-US" sz="1350" dirty="0"/>
          </a:p>
        </p:txBody>
      </p:sp>
      <p:sp>
        <p:nvSpPr>
          <p:cNvPr id="22" name="Text 20"/>
          <p:cNvSpPr/>
          <p:nvPr/>
        </p:nvSpPr>
        <p:spPr>
          <a:xfrm>
            <a:off x="1103590" y="4417695"/>
            <a:ext cx="1783318" cy="183356"/>
          </a:xfrm>
          <a:prstGeom prst="rect">
            <a:avLst/>
          </a:prstGeom>
          <a:noFill/>
          <a:ln/>
        </p:spPr>
        <p:txBody>
          <a:bodyPr wrap="none" lIns="0" tIns="0" rIns="0" bIns="0" rtlCol="0" anchor="t"/>
          <a:lstStyle/>
          <a:p>
            <a:pPr algn="l" indent="0" marL="0">
              <a:lnSpc>
                <a:spcPts val="1400"/>
              </a:lnSpc>
              <a:buNone/>
            </a:pPr>
            <a:r>
              <a:rPr lang="en-US" sz="1150" dirty="0">
                <a:solidFill>
                  <a:srgbClr val="404155"/>
                </a:solidFill>
                <a:latin typeface="Alexandria" pitchFamily="34" charset="0"/>
                <a:ea typeface="Alexandria" pitchFamily="34" charset="-122"/>
                <a:cs typeface="Alexandria" pitchFamily="34" charset="-120"/>
              </a:rPr>
              <a:t>Knowledge Bases &amp; RAG</a:t>
            </a:r>
            <a:endParaRPr lang="en-US" sz="1150" dirty="0"/>
          </a:p>
        </p:txBody>
      </p:sp>
      <p:sp>
        <p:nvSpPr>
          <p:cNvPr id="23" name="Text 21"/>
          <p:cNvSpPr/>
          <p:nvPr/>
        </p:nvSpPr>
        <p:spPr>
          <a:xfrm>
            <a:off x="1103590" y="4671417"/>
            <a:ext cx="12804577" cy="187762"/>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Understood how Retrieval-Augmented Generation (RAG) leverages knowledge bases for factual, up-to-date responses.</a:t>
            </a:r>
            <a:endParaRPr lang="en-US" sz="900" dirty="0"/>
          </a:p>
        </p:txBody>
      </p:sp>
      <p:sp>
        <p:nvSpPr>
          <p:cNvPr id="24" name="Shape 22"/>
          <p:cNvSpPr/>
          <p:nvPr/>
        </p:nvSpPr>
        <p:spPr>
          <a:xfrm>
            <a:off x="722233" y="5093851"/>
            <a:ext cx="264081" cy="264081"/>
          </a:xfrm>
          <a:prstGeom prst="roundRect">
            <a:avLst>
              <a:gd name="adj" fmla="val 18668"/>
            </a:avLst>
          </a:prstGeom>
          <a:solidFill>
            <a:srgbClr val="D2DDF9"/>
          </a:solidFill>
          <a:ln w="7620">
            <a:solidFill>
              <a:srgbClr val="B8C3DF"/>
            </a:solidFill>
            <a:prstDash val="solid"/>
          </a:ln>
        </p:spPr>
      </p:sp>
      <p:sp>
        <p:nvSpPr>
          <p:cNvPr id="25" name="Text 23"/>
          <p:cNvSpPr/>
          <p:nvPr/>
        </p:nvSpPr>
        <p:spPr>
          <a:xfrm>
            <a:off x="766286" y="5115878"/>
            <a:ext cx="175974" cy="220028"/>
          </a:xfrm>
          <a:prstGeom prst="rect">
            <a:avLst/>
          </a:prstGeom>
          <a:noFill/>
          <a:ln/>
        </p:spPr>
        <p:txBody>
          <a:bodyPr wrap="none" lIns="0" tIns="0" rIns="0" bIns="0" rtlCol="0" anchor="t"/>
          <a:lstStyle/>
          <a:p>
            <a:pPr algn="ctr" indent="0" marL="0">
              <a:lnSpc>
                <a:spcPts val="1350"/>
              </a:lnSpc>
              <a:buNone/>
            </a:pPr>
            <a:r>
              <a:rPr lang="en-US" sz="1350" dirty="0">
                <a:solidFill>
                  <a:srgbClr val="404155"/>
                </a:solidFill>
                <a:latin typeface="Alexandria" pitchFamily="34" charset="0"/>
                <a:ea typeface="Alexandria" pitchFamily="34" charset="-122"/>
                <a:cs typeface="Alexandria" pitchFamily="34" charset="-120"/>
              </a:rPr>
              <a:t>6</a:t>
            </a:r>
            <a:endParaRPr lang="en-US" sz="1350" dirty="0"/>
          </a:p>
        </p:txBody>
      </p:sp>
      <p:sp>
        <p:nvSpPr>
          <p:cNvPr id="26" name="Text 24"/>
          <p:cNvSpPr/>
          <p:nvPr/>
        </p:nvSpPr>
        <p:spPr>
          <a:xfrm>
            <a:off x="1103590" y="5134094"/>
            <a:ext cx="2318742" cy="183356"/>
          </a:xfrm>
          <a:prstGeom prst="rect">
            <a:avLst/>
          </a:prstGeom>
          <a:noFill/>
          <a:ln/>
        </p:spPr>
        <p:txBody>
          <a:bodyPr wrap="none" lIns="0" tIns="0" rIns="0" bIns="0" rtlCol="0" anchor="t"/>
          <a:lstStyle/>
          <a:p>
            <a:pPr algn="l" indent="0" marL="0">
              <a:lnSpc>
                <a:spcPts val="1400"/>
              </a:lnSpc>
              <a:buNone/>
            </a:pPr>
            <a:r>
              <a:rPr lang="en-US" sz="1150" dirty="0">
                <a:solidFill>
                  <a:srgbClr val="404155"/>
                </a:solidFill>
                <a:latin typeface="Alexandria" pitchFamily="34" charset="0"/>
                <a:ea typeface="Alexandria" pitchFamily="34" charset="-122"/>
                <a:cs typeface="Alexandria" pitchFamily="34" charset="-120"/>
              </a:rPr>
              <a:t>Bedrock Agents for Automation</a:t>
            </a:r>
            <a:endParaRPr lang="en-US" sz="1150" dirty="0"/>
          </a:p>
        </p:txBody>
      </p:sp>
      <p:sp>
        <p:nvSpPr>
          <p:cNvPr id="27" name="Text 25"/>
          <p:cNvSpPr/>
          <p:nvPr/>
        </p:nvSpPr>
        <p:spPr>
          <a:xfrm>
            <a:off x="1103590" y="5387816"/>
            <a:ext cx="12804577" cy="187762"/>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Discovered how Agents orchestrate multi-step tasks and integrate with backend systems.</a:t>
            </a:r>
            <a:endParaRPr lang="en-US" sz="900" dirty="0"/>
          </a:p>
        </p:txBody>
      </p:sp>
      <p:sp>
        <p:nvSpPr>
          <p:cNvPr id="28" name="Shape 26"/>
          <p:cNvSpPr/>
          <p:nvPr/>
        </p:nvSpPr>
        <p:spPr>
          <a:xfrm>
            <a:off x="722233" y="5810250"/>
            <a:ext cx="264081" cy="264081"/>
          </a:xfrm>
          <a:prstGeom prst="roundRect">
            <a:avLst>
              <a:gd name="adj" fmla="val 18668"/>
            </a:avLst>
          </a:prstGeom>
          <a:solidFill>
            <a:srgbClr val="D2DDF9"/>
          </a:solidFill>
          <a:ln w="7620">
            <a:solidFill>
              <a:srgbClr val="B8C3DF"/>
            </a:solidFill>
            <a:prstDash val="solid"/>
          </a:ln>
        </p:spPr>
      </p:sp>
      <p:sp>
        <p:nvSpPr>
          <p:cNvPr id="29" name="Text 27"/>
          <p:cNvSpPr/>
          <p:nvPr/>
        </p:nvSpPr>
        <p:spPr>
          <a:xfrm>
            <a:off x="766286" y="5832277"/>
            <a:ext cx="175974" cy="220028"/>
          </a:xfrm>
          <a:prstGeom prst="rect">
            <a:avLst/>
          </a:prstGeom>
          <a:noFill/>
          <a:ln/>
        </p:spPr>
        <p:txBody>
          <a:bodyPr wrap="none" lIns="0" tIns="0" rIns="0" bIns="0" rtlCol="0" anchor="t"/>
          <a:lstStyle/>
          <a:p>
            <a:pPr algn="ctr" indent="0" marL="0">
              <a:lnSpc>
                <a:spcPts val="1350"/>
              </a:lnSpc>
              <a:buNone/>
            </a:pPr>
            <a:r>
              <a:rPr lang="en-US" sz="1350" dirty="0">
                <a:solidFill>
                  <a:srgbClr val="404155"/>
                </a:solidFill>
                <a:latin typeface="Alexandria" pitchFamily="34" charset="0"/>
                <a:ea typeface="Alexandria" pitchFamily="34" charset="-122"/>
                <a:cs typeface="Alexandria" pitchFamily="34" charset="-120"/>
              </a:rPr>
              <a:t>7</a:t>
            </a:r>
            <a:endParaRPr lang="en-US" sz="1350" dirty="0"/>
          </a:p>
        </p:txBody>
      </p:sp>
      <p:sp>
        <p:nvSpPr>
          <p:cNvPr id="30" name="Text 28"/>
          <p:cNvSpPr/>
          <p:nvPr/>
        </p:nvSpPr>
        <p:spPr>
          <a:xfrm>
            <a:off x="1103590" y="5850493"/>
            <a:ext cx="1762601" cy="183356"/>
          </a:xfrm>
          <a:prstGeom prst="rect">
            <a:avLst/>
          </a:prstGeom>
          <a:noFill/>
          <a:ln/>
        </p:spPr>
        <p:txBody>
          <a:bodyPr wrap="none" lIns="0" tIns="0" rIns="0" bIns="0" rtlCol="0" anchor="t"/>
          <a:lstStyle/>
          <a:p>
            <a:pPr algn="l" indent="0" marL="0">
              <a:lnSpc>
                <a:spcPts val="1400"/>
              </a:lnSpc>
              <a:buNone/>
            </a:pPr>
            <a:r>
              <a:rPr lang="en-US" sz="1150" dirty="0">
                <a:solidFill>
                  <a:srgbClr val="404155"/>
                </a:solidFill>
                <a:latin typeface="Alexandria" pitchFamily="34" charset="0"/>
                <a:ea typeface="Alexandria" pitchFamily="34" charset="-122"/>
                <a:cs typeface="Alexandria" pitchFamily="34" charset="-120"/>
              </a:rPr>
              <a:t>AWS Service Integration</a:t>
            </a:r>
            <a:endParaRPr lang="en-US" sz="1150" dirty="0"/>
          </a:p>
        </p:txBody>
      </p:sp>
      <p:sp>
        <p:nvSpPr>
          <p:cNvPr id="31" name="Text 29"/>
          <p:cNvSpPr/>
          <p:nvPr/>
        </p:nvSpPr>
        <p:spPr>
          <a:xfrm>
            <a:off x="1103590" y="6104215"/>
            <a:ext cx="12804577" cy="187762"/>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Reviewed the roles of IAM, S3, Lambda, and EC2 in comprehensive GenAI architectures.</a:t>
            </a:r>
            <a:endParaRPr lang="en-US" sz="900" dirty="0"/>
          </a:p>
        </p:txBody>
      </p:sp>
      <p:sp>
        <p:nvSpPr>
          <p:cNvPr id="32" name="Shape 30"/>
          <p:cNvSpPr/>
          <p:nvPr/>
        </p:nvSpPr>
        <p:spPr>
          <a:xfrm>
            <a:off x="722233" y="6526649"/>
            <a:ext cx="264081" cy="264081"/>
          </a:xfrm>
          <a:prstGeom prst="roundRect">
            <a:avLst>
              <a:gd name="adj" fmla="val 18668"/>
            </a:avLst>
          </a:prstGeom>
          <a:solidFill>
            <a:srgbClr val="D2DDF9"/>
          </a:solidFill>
          <a:ln w="7620">
            <a:solidFill>
              <a:srgbClr val="B8C3DF"/>
            </a:solidFill>
            <a:prstDash val="solid"/>
          </a:ln>
        </p:spPr>
      </p:sp>
      <p:sp>
        <p:nvSpPr>
          <p:cNvPr id="33" name="Text 31"/>
          <p:cNvSpPr/>
          <p:nvPr/>
        </p:nvSpPr>
        <p:spPr>
          <a:xfrm>
            <a:off x="766286" y="6548676"/>
            <a:ext cx="175974" cy="220028"/>
          </a:xfrm>
          <a:prstGeom prst="rect">
            <a:avLst/>
          </a:prstGeom>
          <a:noFill/>
          <a:ln/>
        </p:spPr>
        <p:txBody>
          <a:bodyPr wrap="none" lIns="0" tIns="0" rIns="0" bIns="0" rtlCol="0" anchor="t"/>
          <a:lstStyle/>
          <a:p>
            <a:pPr algn="ctr" indent="0" marL="0">
              <a:lnSpc>
                <a:spcPts val="1350"/>
              </a:lnSpc>
              <a:buNone/>
            </a:pPr>
            <a:r>
              <a:rPr lang="en-US" sz="1350" dirty="0">
                <a:solidFill>
                  <a:srgbClr val="404155"/>
                </a:solidFill>
                <a:latin typeface="Alexandria" pitchFamily="34" charset="0"/>
                <a:ea typeface="Alexandria" pitchFamily="34" charset="-122"/>
                <a:cs typeface="Alexandria" pitchFamily="34" charset="-120"/>
              </a:rPr>
              <a:t>8</a:t>
            </a:r>
            <a:endParaRPr lang="en-US" sz="1350" dirty="0"/>
          </a:p>
        </p:txBody>
      </p:sp>
      <p:sp>
        <p:nvSpPr>
          <p:cNvPr id="34" name="Text 32"/>
          <p:cNvSpPr/>
          <p:nvPr/>
        </p:nvSpPr>
        <p:spPr>
          <a:xfrm>
            <a:off x="1103590" y="6566892"/>
            <a:ext cx="2753320" cy="183356"/>
          </a:xfrm>
          <a:prstGeom prst="rect">
            <a:avLst/>
          </a:prstGeom>
          <a:noFill/>
          <a:ln/>
        </p:spPr>
        <p:txBody>
          <a:bodyPr wrap="none" lIns="0" tIns="0" rIns="0" bIns="0" rtlCol="0" anchor="t"/>
          <a:lstStyle/>
          <a:p>
            <a:pPr algn="l" indent="0" marL="0">
              <a:lnSpc>
                <a:spcPts val="1400"/>
              </a:lnSpc>
              <a:buNone/>
            </a:pPr>
            <a:r>
              <a:rPr lang="en-US" sz="1150" dirty="0">
                <a:solidFill>
                  <a:srgbClr val="404155"/>
                </a:solidFill>
                <a:latin typeface="Alexandria" pitchFamily="34" charset="0"/>
                <a:ea typeface="Alexandria" pitchFamily="34" charset="-122"/>
                <a:cs typeface="Alexandria" pitchFamily="34" charset="-120"/>
              </a:rPr>
              <a:t>Prompting Strategies &amp; Best Practices</a:t>
            </a:r>
            <a:endParaRPr lang="en-US" sz="1150" dirty="0"/>
          </a:p>
        </p:txBody>
      </p:sp>
      <p:sp>
        <p:nvSpPr>
          <p:cNvPr id="35" name="Text 33"/>
          <p:cNvSpPr/>
          <p:nvPr/>
        </p:nvSpPr>
        <p:spPr>
          <a:xfrm>
            <a:off x="1103590" y="6820614"/>
            <a:ext cx="12804577" cy="187762"/>
          </a:xfrm>
          <a:prstGeom prst="rect">
            <a:avLst/>
          </a:prstGeom>
          <a:noFill/>
          <a:ln/>
        </p:spPr>
        <p:txBody>
          <a:bodyPr wrap="none" lIns="0" tIns="0" rIns="0" bIns="0" rtlCol="0" anchor="t"/>
          <a:lstStyle/>
          <a:p>
            <a:pPr algn="l" indent="0" marL="0">
              <a:lnSpc>
                <a:spcPts val="1450"/>
              </a:lnSpc>
              <a:buNone/>
            </a:pPr>
            <a:r>
              <a:rPr lang="en-US" sz="900" dirty="0">
                <a:solidFill>
                  <a:srgbClr val="404155"/>
                </a:solidFill>
                <a:latin typeface="Nobile" pitchFamily="34" charset="0"/>
                <a:ea typeface="Nobile" pitchFamily="34" charset="-122"/>
                <a:cs typeface="Nobile" pitchFamily="34" charset="-120"/>
              </a:rPr>
              <a:t>Acquired techniques for crafting effective prompts and adhering to best practices for optimal performance.</a:t>
            </a:r>
            <a:endParaRPr lang="en-US" sz="900" dirty="0"/>
          </a:p>
        </p:txBody>
      </p:sp>
      <p:sp>
        <p:nvSpPr>
          <p:cNvPr id="36" name="Shape 34"/>
          <p:cNvSpPr/>
          <p:nvPr/>
        </p:nvSpPr>
        <p:spPr>
          <a:xfrm>
            <a:off x="722233" y="7140416"/>
            <a:ext cx="13185934" cy="498515"/>
          </a:xfrm>
          <a:prstGeom prst="roundRect">
            <a:avLst>
              <a:gd name="adj" fmla="val 9889"/>
            </a:avLst>
          </a:prstGeom>
          <a:solidFill>
            <a:srgbClr val="BBCDF7"/>
          </a:solidFill>
          <a:ln/>
        </p:spPr>
      </p:sp>
      <p:pic>
        <p:nvPicPr>
          <p:cNvPr id="37" name="Image 0" descr="preencoded.png">    </p:cNvPr>
          <p:cNvPicPr>
            <a:picLocks noChangeAspect="1"/>
          </p:cNvPicPr>
          <p:nvPr/>
        </p:nvPicPr>
        <p:blipFill>
          <a:blip r:embed="rId1"/>
          <a:stretch>
            <a:fillRect/>
          </a:stretch>
        </p:blipFill>
        <p:spPr>
          <a:xfrm>
            <a:off x="839510" y="7306270"/>
            <a:ext cx="146685" cy="117277"/>
          </a:xfrm>
          <a:prstGeom prst="rect">
            <a:avLst/>
          </a:prstGeom>
        </p:spPr>
      </p:pic>
      <p:sp>
        <p:nvSpPr>
          <p:cNvPr id="38" name="Text 35"/>
          <p:cNvSpPr/>
          <p:nvPr/>
        </p:nvSpPr>
        <p:spPr>
          <a:xfrm>
            <a:off x="1103471" y="7286982"/>
            <a:ext cx="12687419" cy="187762"/>
          </a:xfrm>
          <a:prstGeom prst="rect">
            <a:avLst/>
          </a:prstGeom>
          <a:noFill/>
          <a:ln/>
        </p:spPr>
        <p:txBody>
          <a:bodyPr wrap="none" lIns="0" tIns="0" rIns="0" bIns="0" rtlCol="0" anchor="t"/>
          <a:lstStyle/>
          <a:p>
            <a:pPr algn="l" indent="0" marL="0">
              <a:lnSpc>
                <a:spcPts val="1450"/>
              </a:lnSpc>
              <a:buNone/>
            </a:pPr>
            <a:r>
              <a:rPr lang="en-US" sz="900" b="1" dirty="0">
                <a:solidFill>
                  <a:srgbClr val="000000"/>
                </a:solidFill>
                <a:latin typeface="Nobile" pitchFamily="34" charset="0"/>
                <a:ea typeface="Nobile" pitchFamily="34" charset="-122"/>
                <a:cs typeface="Nobile" pitchFamily="34" charset="-120"/>
              </a:rPr>
              <a:t>Conclusion:</a:t>
            </a:r>
            <a:pPr algn="l" indent="0" marL="0">
              <a:lnSpc>
                <a:spcPts val="1450"/>
              </a:lnSpc>
              <a:buNone/>
            </a:pPr>
            <a:r>
              <a:rPr lang="en-US" sz="900" dirty="0">
                <a:solidFill>
                  <a:srgbClr val="000000"/>
                </a:solidFill>
                <a:latin typeface="Nobile" pitchFamily="34" charset="0"/>
                <a:ea typeface="Nobile" pitchFamily="34" charset="-122"/>
                <a:cs typeface="Nobile" pitchFamily="34" charset="-120"/>
              </a:rPr>
              <a:t> With this comprehensive understanding, you are now equipped to confidently build, deploy, and manage cutting-edge Generative AI solutions on AWS Bedrock. The future of AI innovation is in your hands!</a:t>
            </a:r>
            <a:endParaRPr lang="en-US" sz="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93790" y="659963"/>
            <a:ext cx="4713684" cy="589121"/>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Alexandria" pitchFamily="34" charset="0"/>
                <a:ea typeface="Alexandria" pitchFamily="34" charset="-122"/>
                <a:cs typeface="Alexandria" pitchFamily="34" charset="-120"/>
              </a:rPr>
              <a:t>Key Takeaway</a:t>
            </a:r>
            <a:endParaRPr lang="en-US" sz="3700" dirty="0"/>
          </a:p>
        </p:txBody>
      </p:sp>
      <p:sp>
        <p:nvSpPr>
          <p:cNvPr id="3" name="Text 1"/>
          <p:cNvSpPr/>
          <p:nvPr/>
        </p:nvSpPr>
        <p:spPr>
          <a:xfrm>
            <a:off x="793790" y="1531858"/>
            <a:ext cx="13042821" cy="3535085"/>
          </a:xfrm>
          <a:prstGeom prst="rect">
            <a:avLst/>
          </a:prstGeom>
          <a:noFill/>
          <a:ln/>
        </p:spPr>
        <p:txBody>
          <a:bodyPr wrap="square" lIns="0" tIns="0" rIns="0" bIns="0" rtlCol="0" anchor="t"/>
          <a:lstStyle/>
          <a:p>
            <a:pPr algn="l" indent="0" marL="0">
              <a:lnSpc>
                <a:spcPts val="9250"/>
              </a:lnSpc>
              <a:buNone/>
            </a:pPr>
            <a:r>
              <a:rPr lang="en-US" sz="7400" dirty="0">
                <a:solidFill>
                  <a:srgbClr val="1B1B27"/>
                </a:solidFill>
                <a:latin typeface="Alexandria" pitchFamily="34" charset="0"/>
                <a:ea typeface="Alexandria" pitchFamily="34" charset="-122"/>
                <a:cs typeface="Alexandria" pitchFamily="34" charset="-120"/>
              </a:rPr>
              <a:t>AWS Bedrock: Your Foundation for Effortless GenAI Innovation.</a:t>
            </a:r>
            <a:endParaRPr lang="en-US" sz="7400" dirty="0"/>
          </a:p>
        </p:txBody>
      </p:sp>
      <p:sp>
        <p:nvSpPr>
          <p:cNvPr id="4" name="Text 2"/>
          <p:cNvSpPr/>
          <p:nvPr/>
        </p:nvSpPr>
        <p:spPr>
          <a:xfrm>
            <a:off x="793790" y="5349716"/>
            <a:ext cx="13042821" cy="1206818"/>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AWS Bedrock truly simplifies the complex world of Generative AI development. It abstracts away the heavy lifting of managing underlying foundation models, offering a fully managed service that ensures your applications are not just innovative, but also inherently secure, scalable, and ready for production environments. This means you can focus entirely on building groundbreaking GenAI solutions without the burden of infrastructure complexities.</a:t>
            </a:r>
            <a:endParaRPr lang="en-US" sz="1450" dirty="0"/>
          </a:p>
        </p:txBody>
      </p:sp>
      <p:sp>
        <p:nvSpPr>
          <p:cNvPr id="5" name="Shape 3"/>
          <p:cNvSpPr/>
          <p:nvPr/>
        </p:nvSpPr>
        <p:spPr>
          <a:xfrm>
            <a:off x="793790" y="6768584"/>
            <a:ext cx="13042821" cy="801053"/>
          </a:xfrm>
          <a:prstGeom prst="roundRect">
            <a:avLst>
              <a:gd name="adj" fmla="val 9886"/>
            </a:avLst>
          </a:prstGeom>
          <a:solidFill>
            <a:srgbClr val="BBCDF7"/>
          </a:solidFill>
          <a:ln/>
        </p:spPr>
      </p:sp>
      <p:pic>
        <p:nvPicPr>
          <p:cNvPr id="6" name="Image 0" descr="preencoded.png">    </p:cNvPr>
          <p:cNvPicPr>
            <a:picLocks noChangeAspect="1"/>
          </p:cNvPicPr>
          <p:nvPr/>
        </p:nvPicPr>
        <p:blipFill>
          <a:blip r:embed="rId1"/>
          <a:stretch>
            <a:fillRect/>
          </a:stretch>
        </p:blipFill>
        <p:spPr>
          <a:xfrm>
            <a:off x="982266" y="7037189"/>
            <a:ext cx="235625" cy="188476"/>
          </a:xfrm>
          <a:prstGeom prst="rect">
            <a:avLst/>
          </a:prstGeom>
        </p:spPr>
      </p:pic>
      <p:sp>
        <p:nvSpPr>
          <p:cNvPr id="7" name="Text 4"/>
          <p:cNvSpPr/>
          <p:nvPr/>
        </p:nvSpPr>
        <p:spPr>
          <a:xfrm>
            <a:off x="1406366" y="7004090"/>
            <a:ext cx="12241768" cy="301704"/>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Nobile" pitchFamily="34" charset="0"/>
                <a:ea typeface="Nobile" pitchFamily="34" charset="-122"/>
                <a:cs typeface="Nobile" pitchFamily="34" charset="-120"/>
              </a:rPr>
              <a:t>With Bedrock, you're not just using AI; you're building with it, empowered by the robust, reliable, and flexible infrastructure of AWS.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19125"/>
            <a:ext cx="6804898" cy="558165"/>
          </a:xfrm>
          <a:prstGeom prst="rect">
            <a:avLst/>
          </a:prstGeom>
          <a:noFill/>
          <a:ln/>
        </p:spPr>
        <p:txBody>
          <a:bodyPr wrap="none" lIns="0" tIns="0" rIns="0" bIns="0" rtlCol="0" anchor="t"/>
          <a:lstStyle/>
          <a:p>
            <a:pPr algn="l" indent="0" marL="0">
              <a:lnSpc>
                <a:spcPts val="4350"/>
              </a:lnSpc>
              <a:buNone/>
            </a:pPr>
            <a:r>
              <a:rPr lang="en-US" sz="3500" dirty="0">
                <a:solidFill>
                  <a:srgbClr val="1B1B27"/>
                </a:solidFill>
                <a:latin typeface="Alexandria" pitchFamily="34" charset="0"/>
                <a:ea typeface="Alexandria" pitchFamily="34" charset="-122"/>
                <a:cs typeface="Alexandria" pitchFamily="34" charset="-120"/>
              </a:rPr>
              <a:t>Generative AI vs Traditional ML</a:t>
            </a:r>
            <a:endParaRPr lang="en-US" sz="3500" dirty="0"/>
          </a:p>
        </p:txBody>
      </p:sp>
      <p:sp>
        <p:nvSpPr>
          <p:cNvPr id="3" name="Text 1"/>
          <p:cNvSpPr/>
          <p:nvPr/>
        </p:nvSpPr>
        <p:spPr>
          <a:xfrm>
            <a:off x="793790" y="1534477"/>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Understanding the fundamental differences helps you choose the right approach for your use case. While both are powerful, they solve different classes of problems.</a:t>
            </a:r>
            <a:endParaRPr lang="en-US" sz="1400" dirty="0"/>
          </a:p>
        </p:txBody>
      </p:sp>
      <p:sp>
        <p:nvSpPr>
          <p:cNvPr id="4" name="Shape 2"/>
          <p:cNvSpPr/>
          <p:nvPr/>
        </p:nvSpPr>
        <p:spPr>
          <a:xfrm>
            <a:off x="793790" y="2306836"/>
            <a:ext cx="13042821" cy="3107055"/>
          </a:xfrm>
          <a:prstGeom prst="roundRect">
            <a:avLst>
              <a:gd name="adj" fmla="val 2415"/>
            </a:avLst>
          </a:prstGeom>
          <a:noFill/>
          <a:ln w="7620">
            <a:solidFill>
              <a:srgbClr val="000000">
                <a:alpha val="8000"/>
              </a:srgbClr>
            </a:solidFill>
            <a:prstDash val="solid"/>
          </a:ln>
        </p:spPr>
      </p:sp>
      <p:sp>
        <p:nvSpPr>
          <p:cNvPr id="5" name="Shape 3"/>
          <p:cNvSpPr/>
          <p:nvPr/>
        </p:nvSpPr>
        <p:spPr>
          <a:xfrm>
            <a:off x="801410" y="2314456"/>
            <a:ext cx="13027581" cy="515303"/>
          </a:xfrm>
          <a:prstGeom prst="rect">
            <a:avLst/>
          </a:prstGeom>
          <a:solidFill>
            <a:srgbClr val="FFFFFF">
              <a:alpha val="4000"/>
            </a:srgbClr>
          </a:solidFill>
          <a:ln/>
        </p:spPr>
      </p:sp>
      <p:sp>
        <p:nvSpPr>
          <p:cNvPr id="6" name="Text 4"/>
          <p:cNvSpPr/>
          <p:nvPr/>
        </p:nvSpPr>
        <p:spPr>
          <a:xfrm>
            <a:off x="980242" y="2429232"/>
            <a:ext cx="2895838" cy="285750"/>
          </a:xfrm>
          <a:prstGeom prst="rect">
            <a:avLst/>
          </a:prstGeom>
          <a:noFill/>
          <a:ln/>
        </p:spPr>
        <p:txBody>
          <a:bodyPr wrap="none" lIns="0" tIns="0" rIns="0" bIns="0" rtlCol="0" anchor="t"/>
          <a:lstStyle/>
          <a:p>
            <a:pPr algn="l" indent="0" marL="0">
              <a:lnSpc>
                <a:spcPts val="2250"/>
              </a:lnSpc>
              <a:buNone/>
            </a:pPr>
            <a:r>
              <a:rPr lang="en-US" sz="1400" b="1" dirty="0">
                <a:solidFill>
                  <a:srgbClr val="404155"/>
                </a:solidFill>
                <a:latin typeface="Nobile" pitchFamily="34" charset="0"/>
                <a:ea typeface="Nobile" pitchFamily="34" charset="-122"/>
                <a:cs typeface="Nobile" pitchFamily="34" charset="-120"/>
              </a:rPr>
              <a:t>Area</a:t>
            </a:r>
            <a:endParaRPr lang="en-US" sz="1400" dirty="0"/>
          </a:p>
        </p:txBody>
      </p:sp>
      <p:sp>
        <p:nvSpPr>
          <p:cNvPr id="7" name="Text 5"/>
          <p:cNvSpPr/>
          <p:nvPr/>
        </p:nvSpPr>
        <p:spPr>
          <a:xfrm>
            <a:off x="4240887" y="2429232"/>
            <a:ext cx="4520446" cy="285750"/>
          </a:xfrm>
          <a:prstGeom prst="rect">
            <a:avLst/>
          </a:prstGeom>
          <a:noFill/>
          <a:ln/>
        </p:spPr>
        <p:txBody>
          <a:bodyPr wrap="none" lIns="0" tIns="0" rIns="0" bIns="0" rtlCol="0" anchor="t"/>
          <a:lstStyle/>
          <a:p>
            <a:pPr algn="l" indent="0" marL="0">
              <a:lnSpc>
                <a:spcPts val="2250"/>
              </a:lnSpc>
              <a:buNone/>
            </a:pPr>
            <a:r>
              <a:rPr lang="en-US" sz="1400" b="1" dirty="0">
                <a:solidFill>
                  <a:srgbClr val="404155"/>
                </a:solidFill>
                <a:latin typeface="Nobile" pitchFamily="34" charset="0"/>
                <a:ea typeface="Nobile" pitchFamily="34" charset="-122"/>
                <a:cs typeface="Nobile" pitchFamily="34" charset="-120"/>
              </a:rPr>
              <a:t>Traditional ML</a:t>
            </a:r>
            <a:endParaRPr lang="en-US" sz="1400" dirty="0"/>
          </a:p>
        </p:txBody>
      </p:sp>
      <p:sp>
        <p:nvSpPr>
          <p:cNvPr id="8" name="Text 6"/>
          <p:cNvSpPr/>
          <p:nvPr/>
        </p:nvSpPr>
        <p:spPr>
          <a:xfrm>
            <a:off x="9126141" y="2429232"/>
            <a:ext cx="4524256" cy="285750"/>
          </a:xfrm>
          <a:prstGeom prst="rect">
            <a:avLst/>
          </a:prstGeom>
          <a:noFill/>
          <a:ln/>
        </p:spPr>
        <p:txBody>
          <a:bodyPr wrap="none" lIns="0" tIns="0" rIns="0" bIns="0" rtlCol="0" anchor="t"/>
          <a:lstStyle/>
          <a:p>
            <a:pPr algn="l" indent="0" marL="0">
              <a:lnSpc>
                <a:spcPts val="2250"/>
              </a:lnSpc>
              <a:buNone/>
            </a:pPr>
            <a:r>
              <a:rPr lang="en-US" sz="1400" b="1" dirty="0">
                <a:solidFill>
                  <a:srgbClr val="404155"/>
                </a:solidFill>
                <a:latin typeface="Nobile" pitchFamily="34" charset="0"/>
                <a:ea typeface="Nobile" pitchFamily="34" charset="-122"/>
                <a:cs typeface="Nobile" pitchFamily="34" charset="-120"/>
              </a:rPr>
              <a:t>Generative AI</a:t>
            </a:r>
            <a:endParaRPr lang="en-US" sz="1400" dirty="0"/>
          </a:p>
        </p:txBody>
      </p:sp>
      <p:sp>
        <p:nvSpPr>
          <p:cNvPr id="9" name="Shape 7"/>
          <p:cNvSpPr/>
          <p:nvPr/>
        </p:nvSpPr>
        <p:spPr>
          <a:xfrm>
            <a:off x="801410" y="2829758"/>
            <a:ext cx="13027581" cy="515303"/>
          </a:xfrm>
          <a:prstGeom prst="rect">
            <a:avLst/>
          </a:prstGeom>
          <a:solidFill>
            <a:srgbClr val="000000">
              <a:alpha val="4000"/>
            </a:srgbClr>
          </a:solidFill>
          <a:ln/>
        </p:spPr>
      </p:sp>
      <p:sp>
        <p:nvSpPr>
          <p:cNvPr id="10" name="Text 8"/>
          <p:cNvSpPr/>
          <p:nvPr/>
        </p:nvSpPr>
        <p:spPr>
          <a:xfrm>
            <a:off x="980242" y="2944535"/>
            <a:ext cx="2895838"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Primary Output</a:t>
            </a:r>
            <a:endParaRPr lang="en-US" sz="1400" dirty="0"/>
          </a:p>
        </p:txBody>
      </p:sp>
      <p:sp>
        <p:nvSpPr>
          <p:cNvPr id="11" name="Text 9"/>
          <p:cNvSpPr/>
          <p:nvPr/>
        </p:nvSpPr>
        <p:spPr>
          <a:xfrm>
            <a:off x="4240887" y="2944535"/>
            <a:ext cx="452044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A number, class, or probability</a:t>
            </a:r>
            <a:endParaRPr lang="en-US" sz="1400" dirty="0"/>
          </a:p>
        </p:txBody>
      </p:sp>
      <p:sp>
        <p:nvSpPr>
          <p:cNvPr id="12" name="Text 10"/>
          <p:cNvSpPr/>
          <p:nvPr/>
        </p:nvSpPr>
        <p:spPr>
          <a:xfrm>
            <a:off x="9126141" y="2944535"/>
            <a:ext cx="452425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Full sentences, explanations, images, code</a:t>
            </a:r>
            <a:endParaRPr lang="en-US" sz="1400" dirty="0"/>
          </a:p>
        </p:txBody>
      </p:sp>
      <p:sp>
        <p:nvSpPr>
          <p:cNvPr id="13" name="Shape 11"/>
          <p:cNvSpPr/>
          <p:nvPr/>
        </p:nvSpPr>
        <p:spPr>
          <a:xfrm>
            <a:off x="801410" y="3345061"/>
            <a:ext cx="13027581" cy="515303"/>
          </a:xfrm>
          <a:prstGeom prst="rect">
            <a:avLst/>
          </a:prstGeom>
          <a:solidFill>
            <a:srgbClr val="FFFFFF">
              <a:alpha val="4000"/>
            </a:srgbClr>
          </a:solidFill>
          <a:ln/>
        </p:spPr>
      </p:sp>
      <p:sp>
        <p:nvSpPr>
          <p:cNvPr id="14" name="Text 12"/>
          <p:cNvSpPr/>
          <p:nvPr/>
        </p:nvSpPr>
        <p:spPr>
          <a:xfrm>
            <a:off x="980242" y="3459837"/>
            <a:ext cx="2895838"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Data Type</a:t>
            </a:r>
            <a:endParaRPr lang="en-US" sz="1400" dirty="0"/>
          </a:p>
        </p:txBody>
      </p:sp>
      <p:sp>
        <p:nvSpPr>
          <p:cNvPr id="15" name="Text 13"/>
          <p:cNvSpPr/>
          <p:nvPr/>
        </p:nvSpPr>
        <p:spPr>
          <a:xfrm>
            <a:off x="4240887" y="3459837"/>
            <a:ext cx="452044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Mostly structured (tables)</a:t>
            </a:r>
            <a:endParaRPr lang="en-US" sz="1400" dirty="0"/>
          </a:p>
        </p:txBody>
      </p:sp>
      <p:sp>
        <p:nvSpPr>
          <p:cNvPr id="16" name="Text 14"/>
          <p:cNvSpPr/>
          <p:nvPr/>
        </p:nvSpPr>
        <p:spPr>
          <a:xfrm>
            <a:off x="9126141" y="3459837"/>
            <a:ext cx="452425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Unstructured (text, PDFs, images)</a:t>
            </a:r>
            <a:endParaRPr lang="en-US" sz="1400" dirty="0"/>
          </a:p>
        </p:txBody>
      </p:sp>
      <p:sp>
        <p:nvSpPr>
          <p:cNvPr id="17" name="Shape 15"/>
          <p:cNvSpPr/>
          <p:nvPr/>
        </p:nvSpPr>
        <p:spPr>
          <a:xfrm>
            <a:off x="801410" y="3860363"/>
            <a:ext cx="13027581" cy="515303"/>
          </a:xfrm>
          <a:prstGeom prst="rect">
            <a:avLst/>
          </a:prstGeom>
          <a:solidFill>
            <a:srgbClr val="000000">
              <a:alpha val="4000"/>
            </a:srgbClr>
          </a:solidFill>
          <a:ln/>
        </p:spPr>
      </p:sp>
      <p:sp>
        <p:nvSpPr>
          <p:cNvPr id="18" name="Text 16"/>
          <p:cNvSpPr/>
          <p:nvPr/>
        </p:nvSpPr>
        <p:spPr>
          <a:xfrm>
            <a:off x="980242" y="3975140"/>
            <a:ext cx="2895838"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Training Approach</a:t>
            </a:r>
            <a:endParaRPr lang="en-US" sz="1400" dirty="0"/>
          </a:p>
        </p:txBody>
      </p:sp>
      <p:sp>
        <p:nvSpPr>
          <p:cNvPr id="19" name="Text 17"/>
          <p:cNvSpPr/>
          <p:nvPr/>
        </p:nvSpPr>
        <p:spPr>
          <a:xfrm>
            <a:off x="4240887" y="3975140"/>
            <a:ext cx="452044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Custom per problem</a:t>
            </a:r>
            <a:endParaRPr lang="en-US" sz="1400" dirty="0"/>
          </a:p>
        </p:txBody>
      </p:sp>
      <p:sp>
        <p:nvSpPr>
          <p:cNvPr id="20" name="Text 18"/>
          <p:cNvSpPr/>
          <p:nvPr/>
        </p:nvSpPr>
        <p:spPr>
          <a:xfrm>
            <a:off x="9126141" y="3975140"/>
            <a:ext cx="452425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One pre-trained model → many tasks</a:t>
            </a:r>
            <a:endParaRPr lang="en-US" sz="1400" dirty="0"/>
          </a:p>
        </p:txBody>
      </p:sp>
      <p:sp>
        <p:nvSpPr>
          <p:cNvPr id="21" name="Shape 19"/>
          <p:cNvSpPr/>
          <p:nvPr/>
        </p:nvSpPr>
        <p:spPr>
          <a:xfrm>
            <a:off x="801410" y="4375666"/>
            <a:ext cx="13027581" cy="515303"/>
          </a:xfrm>
          <a:prstGeom prst="rect">
            <a:avLst/>
          </a:prstGeom>
          <a:solidFill>
            <a:srgbClr val="FFFFFF">
              <a:alpha val="4000"/>
            </a:srgbClr>
          </a:solidFill>
          <a:ln/>
        </p:spPr>
      </p:sp>
      <p:sp>
        <p:nvSpPr>
          <p:cNvPr id="22" name="Text 20"/>
          <p:cNvSpPr/>
          <p:nvPr/>
        </p:nvSpPr>
        <p:spPr>
          <a:xfrm>
            <a:off x="980242" y="4490442"/>
            <a:ext cx="2895838"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Interaction Style</a:t>
            </a:r>
            <a:endParaRPr lang="en-US" sz="1400" dirty="0"/>
          </a:p>
        </p:txBody>
      </p:sp>
      <p:sp>
        <p:nvSpPr>
          <p:cNvPr id="23" name="Text 21"/>
          <p:cNvSpPr/>
          <p:nvPr/>
        </p:nvSpPr>
        <p:spPr>
          <a:xfrm>
            <a:off x="4240887" y="4490442"/>
            <a:ext cx="452044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Inputs/outputs</a:t>
            </a:r>
            <a:endParaRPr lang="en-US" sz="1400" dirty="0"/>
          </a:p>
        </p:txBody>
      </p:sp>
      <p:sp>
        <p:nvSpPr>
          <p:cNvPr id="24" name="Text 22"/>
          <p:cNvSpPr/>
          <p:nvPr/>
        </p:nvSpPr>
        <p:spPr>
          <a:xfrm>
            <a:off x="9126141" y="4490442"/>
            <a:ext cx="452425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Natural language dialogue</a:t>
            </a:r>
            <a:endParaRPr lang="en-US" sz="1400" dirty="0"/>
          </a:p>
        </p:txBody>
      </p:sp>
      <p:sp>
        <p:nvSpPr>
          <p:cNvPr id="25" name="Shape 23"/>
          <p:cNvSpPr/>
          <p:nvPr/>
        </p:nvSpPr>
        <p:spPr>
          <a:xfrm>
            <a:off x="801410" y="4890968"/>
            <a:ext cx="13027581" cy="515303"/>
          </a:xfrm>
          <a:prstGeom prst="rect">
            <a:avLst/>
          </a:prstGeom>
          <a:solidFill>
            <a:srgbClr val="000000">
              <a:alpha val="4000"/>
            </a:srgbClr>
          </a:solidFill>
          <a:ln/>
        </p:spPr>
      </p:sp>
      <p:sp>
        <p:nvSpPr>
          <p:cNvPr id="26" name="Text 24"/>
          <p:cNvSpPr/>
          <p:nvPr/>
        </p:nvSpPr>
        <p:spPr>
          <a:xfrm>
            <a:off x="980242" y="5005745"/>
            <a:ext cx="2895838"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Development Time</a:t>
            </a:r>
            <a:endParaRPr lang="en-US" sz="1400" dirty="0"/>
          </a:p>
        </p:txBody>
      </p:sp>
      <p:sp>
        <p:nvSpPr>
          <p:cNvPr id="27" name="Text 25"/>
          <p:cNvSpPr/>
          <p:nvPr/>
        </p:nvSpPr>
        <p:spPr>
          <a:xfrm>
            <a:off x="4240887" y="5005745"/>
            <a:ext cx="452044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Weeks to months of training</a:t>
            </a:r>
            <a:endParaRPr lang="en-US" sz="1400" dirty="0"/>
          </a:p>
        </p:txBody>
      </p:sp>
      <p:sp>
        <p:nvSpPr>
          <p:cNvPr id="28" name="Text 26"/>
          <p:cNvSpPr/>
          <p:nvPr/>
        </p:nvSpPr>
        <p:spPr>
          <a:xfrm>
            <a:off x="9126141" y="5005745"/>
            <a:ext cx="4524256"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Hours to days with prompting</a:t>
            </a:r>
            <a:endParaRPr lang="en-US" sz="1400" dirty="0"/>
          </a:p>
        </p:txBody>
      </p:sp>
      <p:sp>
        <p:nvSpPr>
          <p:cNvPr id="29" name="Text 27"/>
          <p:cNvSpPr/>
          <p:nvPr/>
        </p:nvSpPr>
        <p:spPr>
          <a:xfrm>
            <a:off x="793790" y="5793343"/>
            <a:ext cx="2679383" cy="334804"/>
          </a:xfrm>
          <a:prstGeom prst="rect">
            <a:avLst/>
          </a:prstGeom>
          <a:noFill/>
          <a:ln/>
        </p:spPr>
        <p:txBody>
          <a:bodyPr wrap="none" lIns="0" tIns="0" rIns="0" bIns="0" rtlCol="0" anchor="t"/>
          <a:lstStyle/>
          <a:p>
            <a:pPr algn="l" indent="0" marL="0">
              <a:lnSpc>
                <a:spcPts val="2600"/>
              </a:lnSpc>
              <a:buNone/>
            </a:pPr>
            <a:r>
              <a:rPr lang="en-US" sz="2100" dirty="0">
                <a:solidFill>
                  <a:srgbClr val="1B1B27"/>
                </a:solidFill>
                <a:latin typeface="Alexandria" pitchFamily="34" charset="0"/>
                <a:ea typeface="Alexandria" pitchFamily="34" charset="-122"/>
                <a:cs typeface="Alexandria" pitchFamily="34" charset="-120"/>
              </a:rPr>
              <a:t>The Traditional Path</a:t>
            </a:r>
            <a:endParaRPr lang="en-US" sz="2100" dirty="0"/>
          </a:p>
        </p:txBody>
      </p:sp>
      <p:sp>
        <p:nvSpPr>
          <p:cNvPr id="30" name="Text 28"/>
          <p:cNvSpPr/>
          <p:nvPr/>
        </p:nvSpPr>
        <p:spPr>
          <a:xfrm>
            <a:off x="793790" y="6306741"/>
            <a:ext cx="6303526" cy="57150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Requires collecting data → cleaning → feature engineering → training → deployment. Time-consuming but precise for specific prediction tasks.</a:t>
            </a:r>
            <a:endParaRPr lang="en-US" sz="1400" dirty="0"/>
          </a:p>
        </p:txBody>
      </p:sp>
      <p:sp>
        <p:nvSpPr>
          <p:cNvPr id="31" name="Text 29"/>
          <p:cNvSpPr/>
          <p:nvPr/>
        </p:nvSpPr>
        <p:spPr>
          <a:xfrm>
            <a:off x="7540704" y="5793343"/>
            <a:ext cx="2876431" cy="334804"/>
          </a:xfrm>
          <a:prstGeom prst="rect">
            <a:avLst/>
          </a:prstGeom>
          <a:noFill/>
          <a:ln/>
        </p:spPr>
        <p:txBody>
          <a:bodyPr wrap="none" lIns="0" tIns="0" rIns="0" bIns="0" rtlCol="0" anchor="t"/>
          <a:lstStyle/>
          <a:p>
            <a:pPr algn="l" indent="0" marL="0">
              <a:lnSpc>
                <a:spcPts val="2600"/>
              </a:lnSpc>
              <a:buNone/>
            </a:pPr>
            <a:r>
              <a:rPr lang="en-US" sz="2100" dirty="0">
                <a:solidFill>
                  <a:srgbClr val="1B1B27"/>
                </a:solidFill>
                <a:latin typeface="Alexandria" pitchFamily="34" charset="0"/>
                <a:ea typeface="Alexandria" pitchFamily="34" charset="-122"/>
                <a:cs typeface="Alexandria" pitchFamily="34" charset="-120"/>
              </a:rPr>
              <a:t>The GenAI Advantage</a:t>
            </a:r>
            <a:endParaRPr lang="en-US" sz="2100" dirty="0"/>
          </a:p>
        </p:txBody>
      </p:sp>
      <p:sp>
        <p:nvSpPr>
          <p:cNvPr id="32" name="Text 30"/>
          <p:cNvSpPr/>
          <p:nvPr/>
        </p:nvSpPr>
        <p:spPr>
          <a:xfrm>
            <a:off x="7540704" y="6306741"/>
            <a:ext cx="6303526" cy="114300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Skips most setup — the model already knows language, structure, reasoning patterns, and general world knowledge. Perfect for understanding, reasoning, summarisation, creativity, and decision support.</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36151"/>
            <a:ext cx="8066127" cy="465177"/>
          </a:xfrm>
          <a:prstGeom prst="rect">
            <a:avLst/>
          </a:prstGeom>
          <a:noFill/>
          <a:ln/>
        </p:spPr>
        <p:txBody>
          <a:bodyPr wrap="none" lIns="0" tIns="0" rIns="0" bIns="0" rtlCol="0" anchor="t"/>
          <a:lstStyle/>
          <a:p>
            <a:pPr algn="l" indent="0" marL="0">
              <a:lnSpc>
                <a:spcPts val="3650"/>
              </a:lnSpc>
              <a:buNone/>
            </a:pPr>
            <a:r>
              <a:rPr lang="en-US" sz="2900" dirty="0">
                <a:solidFill>
                  <a:srgbClr val="1B1B27"/>
                </a:solidFill>
                <a:latin typeface="Alexandria" pitchFamily="34" charset="0"/>
                <a:ea typeface="Alexandria" pitchFamily="34" charset="-122"/>
                <a:cs typeface="Alexandria" pitchFamily="34" charset="-120"/>
              </a:rPr>
              <a:t>Foundation Models: Your AI Building Blocks</a:t>
            </a:r>
            <a:endParaRPr lang="en-US" sz="2900" dirty="0"/>
          </a:p>
        </p:txBody>
      </p:sp>
      <p:sp>
        <p:nvSpPr>
          <p:cNvPr id="3" name="Text 1"/>
          <p:cNvSpPr/>
          <p:nvPr/>
        </p:nvSpPr>
        <p:spPr>
          <a:xfrm>
            <a:off x="793790" y="1324570"/>
            <a:ext cx="11298912" cy="641866"/>
          </a:xfrm>
          <a:prstGeom prst="rect">
            <a:avLst/>
          </a:prstGeom>
          <a:noFill/>
          <a:ln/>
        </p:spPr>
        <p:txBody>
          <a:bodyPr wrap="none" lIns="0" tIns="0" rIns="0" bIns="0" rtlCol="0" anchor="t"/>
          <a:lstStyle/>
          <a:p>
            <a:pPr algn="l" indent="0" marL="0">
              <a:lnSpc>
                <a:spcPts val="5050"/>
              </a:lnSpc>
              <a:buNone/>
            </a:pPr>
            <a:r>
              <a:rPr lang="en-US" sz="4000" dirty="0">
                <a:solidFill>
                  <a:srgbClr val="1B1B27"/>
                </a:solidFill>
                <a:latin typeface="Alexandria" pitchFamily="34" charset="0"/>
                <a:ea typeface="Alexandria" pitchFamily="34" charset="-122"/>
                <a:cs typeface="Alexandria" pitchFamily="34" charset="-120"/>
              </a:rPr>
              <a:t>Foundation Models = Base Intelligence Layer</a:t>
            </a:r>
            <a:endParaRPr lang="en-US" sz="4000" dirty="0"/>
          </a:p>
        </p:txBody>
      </p:sp>
      <p:sp>
        <p:nvSpPr>
          <p:cNvPr id="4" name="Text 2"/>
          <p:cNvSpPr/>
          <p:nvPr/>
        </p:nvSpPr>
        <p:spPr>
          <a:xfrm>
            <a:off x="793790" y="2189678"/>
            <a:ext cx="13042821"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They are large pre-trained models built on trillions of tokens and multi-modal data. Instead of training from scratch, you simply "use" them through prompts — like accessing a vast library of knowledge rather than writing every book yourself.</a:t>
            </a:r>
            <a:endParaRPr lang="en-US" sz="1150" dirty="0"/>
          </a:p>
        </p:txBody>
      </p:sp>
      <p:sp>
        <p:nvSpPr>
          <p:cNvPr id="5" name="Shape 3"/>
          <p:cNvSpPr/>
          <p:nvPr/>
        </p:nvSpPr>
        <p:spPr>
          <a:xfrm>
            <a:off x="793790" y="2833330"/>
            <a:ext cx="6446996" cy="1334572"/>
          </a:xfrm>
          <a:prstGeom prst="roundRect">
            <a:avLst>
              <a:gd name="adj" fmla="val 4685"/>
            </a:avLst>
          </a:prstGeom>
          <a:solidFill>
            <a:srgbClr val="F9F9FF"/>
          </a:solidFill>
          <a:ln w="15240">
            <a:solidFill>
              <a:srgbClr val="B8C3DF"/>
            </a:solidFill>
            <a:prstDash val="solid"/>
          </a:ln>
        </p:spPr>
      </p:sp>
      <p:sp>
        <p:nvSpPr>
          <p:cNvPr id="6" name="Shape 4"/>
          <p:cNvSpPr/>
          <p:nvPr/>
        </p:nvSpPr>
        <p:spPr>
          <a:xfrm>
            <a:off x="809030" y="2848570"/>
            <a:ext cx="6416516" cy="446484"/>
          </a:xfrm>
          <a:prstGeom prst="roundRect">
            <a:avLst>
              <a:gd name="adj" fmla="val 9907"/>
            </a:avLst>
          </a:prstGeom>
          <a:solidFill>
            <a:srgbClr val="D2DDF9"/>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905607" y="2956322"/>
            <a:ext cx="223242" cy="223242"/>
          </a:xfrm>
          <a:prstGeom prst="rect">
            <a:avLst/>
          </a:prstGeom>
        </p:spPr>
      </p:pic>
      <p:sp>
        <p:nvSpPr>
          <p:cNvPr id="8" name="Text 5"/>
          <p:cNvSpPr/>
          <p:nvPr/>
        </p:nvSpPr>
        <p:spPr>
          <a:xfrm>
            <a:off x="957858" y="3443883"/>
            <a:ext cx="2166699"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Generalise Across Tasks</a:t>
            </a:r>
            <a:endParaRPr lang="en-US" sz="1450" dirty="0"/>
          </a:p>
        </p:txBody>
      </p:sp>
      <p:sp>
        <p:nvSpPr>
          <p:cNvPr id="9" name="Text 6"/>
          <p:cNvSpPr/>
          <p:nvPr/>
        </p:nvSpPr>
        <p:spPr>
          <a:xfrm>
            <a:off x="957858" y="3765709"/>
            <a:ext cx="6118860"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Handle QA, summarisation, reasoning, translation, and more without retraining</a:t>
            </a:r>
            <a:endParaRPr lang="en-US" sz="1150" dirty="0"/>
          </a:p>
        </p:txBody>
      </p:sp>
      <p:sp>
        <p:nvSpPr>
          <p:cNvPr id="10" name="Shape 7"/>
          <p:cNvSpPr/>
          <p:nvPr/>
        </p:nvSpPr>
        <p:spPr>
          <a:xfrm>
            <a:off x="7389614" y="2833330"/>
            <a:ext cx="6446996" cy="1334572"/>
          </a:xfrm>
          <a:prstGeom prst="roundRect">
            <a:avLst>
              <a:gd name="adj" fmla="val 4685"/>
            </a:avLst>
          </a:prstGeom>
          <a:solidFill>
            <a:srgbClr val="F9F9FF"/>
          </a:solidFill>
          <a:ln w="15240">
            <a:solidFill>
              <a:srgbClr val="B8C3DF"/>
            </a:solidFill>
            <a:prstDash val="solid"/>
          </a:ln>
        </p:spPr>
      </p:sp>
      <p:sp>
        <p:nvSpPr>
          <p:cNvPr id="11" name="Shape 8"/>
          <p:cNvSpPr/>
          <p:nvPr/>
        </p:nvSpPr>
        <p:spPr>
          <a:xfrm>
            <a:off x="7404854" y="2848570"/>
            <a:ext cx="6416516" cy="446484"/>
          </a:xfrm>
          <a:prstGeom prst="roundRect">
            <a:avLst>
              <a:gd name="adj" fmla="val 9907"/>
            </a:avLst>
          </a:prstGeom>
          <a:solidFill>
            <a:srgbClr val="D2DDF9"/>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1432" y="2956322"/>
            <a:ext cx="223242" cy="223242"/>
          </a:xfrm>
          <a:prstGeom prst="rect">
            <a:avLst/>
          </a:prstGeom>
        </p:spPr>
      </p:pic>
      <p:sp>
        <p:nvSpPr>
          <p:cNvPr id="13" name="Text 9"/>
          <p:cNvSpPr/>
          <p:nvPr/>
        </p:nvSpPr>
        <p:spPr>
          <a:xfrm>
            <a:off x="7553682" y="3443883"/>
            <a:ext cx="2794159"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Natural Language Instructions</a:t>
            </a:r>
            <a:endParaRPr lang="en-US" sz="1450" dirty="0"/>
          </a:p>
        </p:txBody>
      </p:sp>
      <p:sp>
        <p:nvSpPr>
          <p:cNvPr id="14" name="Text 10"/>
          <p:cNvSpPr/>
          <p:nvPr/>
        </p:nvSpPr>
        <p:spPr>
          <a:xfrm>
            <a:off x="7553682" y="3765709"/>
            <a:ext cx="6118860"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Understand what you ask in plain English — no special syntax required</a:t>
            </a:r>
            <a:endParaRPr lang="en-US" sz="1150" dirty="0"/>
          </a:p>
        </p:txBody>
      </p:sp>
      <p:sp>
        <p:nvSpPr>
          <p:cNvPr id="15" name="Shape 11"/>
          <p:cNvSpPr/>
          <p:nvPr/>
        </p:nvSpPr>
        <p:spPr>
          <a:xfrm>
            <a:off x="793790" y="4316730"/>
            <a:ext cx="6446996" cy="1334572"/>
          </a:xfrm>
          <a:prstGeom prst="roundRect">
            <a:avLst>
              <a:gd name="adj" fmla="val 4685"/>
            </a:avLst>
          </a:prstGeom>
          <a:solidFill>
            <a:srgbClr val="F9F9FF"/>
          </a:solidFill>
          <a:ln w="15240">
            <a:solidFill>
              <a:srgbClr val="B8C3DF"/>
            </a:solidFill>
            <a:prstDash val="solid"/>
          </a:ln>
        </p:spPr>
      </p:sp>
      <p:sp>
        <p:nvSpPr>
          <p:cNvPr id="16" name="Shape 12"/>
          <p:cNvSpPr/>
          <p:nvPr/>
        </p:nvSpPr>
        <p:spPr>
          <a:xfrm>
            <a:off x="809030" y="4331970"/>
            <a:ext cx="6416516" cy="446484"/>
          </a:xfrm>
          <a:prstGeom prst="roundRect">
            <a:avLst>
              <a:gd name="adj" fmla="val 9907"/>
            </a:avLst>
          </a:prstGeom>
          <a:solidFill>
            <a:srgbClr val="D2DDF9"/>
          </a:solidFill>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05607" y="4439722"/>
            <a:ext cx="223242" cy="223242"/>
          </a:xfrm>
          <a:prstGeom prst="rect">
            <a:avLst/>
          </a:prstGeom>
        </p:spPr>
      </p:pic>
      <p:sp>
        <p:nvSpPr>
          <p:cNvPr id="18" name="Text 13"/>
          <p:cNvSpPr/>
          <p:nvPr/>
        </p:nvSpPr>
        <p:spPr>
          <a:xfrm>
            <a:off x="957858" y="4927283"/>
            <a:ext cx="2796183"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Simple to Complex Workflows</a:t>
            </a:r>
            <a:endParaRPr lang="en-US" sz="1450" dirty="0"/>
          </a:p>
        </p:txBody>
      </p:sp>
      <p:sp>
        <p:nvSpPr>
          <p:cNvPr id="19" name="Text 14"/>
          <p:cNvSpPr/>
          <p:nvPr/>
        </p:nvSpPr>
        <p:spPr>
          <a:xfrm>
            <a:off x="957858" y="5249108"/>
            <a:ext cx="6118860"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Support everything from one-line questions to multi-step reasoning chains</a:t>
            </a:r>
            <a:endParaRPr lang="en-US" sz="1150" dirty="0"/>
          </a:p>
        </p:txBody>
      </p:sp>
      <p:sp>
        <p:nvSpPr>
          <p:cNvPr id="20" name="Shape 15"/>
          <p:cNvSpPr/>
          <p:nvPr/>
        </p:nvSpPr>
        <p:spPr>
          <a:xfrm>
            <a:off x="7389614" y="4316730"/>
            <a:ext cx="6446996" cy="1334572"/>
          </a:xfrm>
          <a:prstGeom prst="roundRect">
            <a:avLst>
              <a:gd name="adj" fmla="val 4685"/>
            </a:avLst>
          </a:prstGeom>
          <a:solidFill>
            <a:srgbClr val="F9F9FF"/>
          </a:solidFill>
          <a:ln w="15240">
            <a:solidFill>
              <a:srgbClr val="B8C3DF"/>
            </a:solidFill>
            <a:prstDash val="solid"/>
          </a:ln>
        </p:spPr>
      </p:sp>
      <p:sp>
        <p:nvSpPr>
          <p:cNvPr id="21" name="Shape 16"/>
          <p:cNvSpPr/>
          <p:nvPr/>
        </p:nvSpPr>
        <p:spPr>
          <a:xfrm>
            <a:off x="7404854" y="4331970"/>
            <a:ext cx="6416516" cy="446484"/>
          </a:xfrm>
          <a:prstGeom prst="roundRect">
            <a:avLst>
              <a:gd name="adj" fmla="val 9907"/>
            </a:avLst>
          </a:prstGeom>
          <a:solidFill>
            <a:srgbClr val="D2DDF9"/>
          </a:solidFill>
          <a:ln/>
        </p:spPr>
      </p:sp>
      <p:pic>
        <p:nvPicPr>
          <p:cNvPr id="2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01432" y="4439722"/>
            <a:ext cx="223242" cy="223242"/>
          </a:xfrm>
          <a:prstGeom prst="rect">
            <a:avLst/>
          </a:prstGeom>
        </p:spPr>
      </p:pic>
      <p:sp>
        <p:nvSpPr>
          <p:cNvPr id="23" name="Text 17"/>
          <p:cNvSpPr/>
          <p:nvPr/>
        </p:nvSpPr>
        <p:spPr>
          <a:xfrm>
            <a:off x="7553682" y="4927283"/>
            <a:ext cx="2138005"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Long Context Handling</a:t>
            </a:r>
            <a:endParaRPr lang="en-US" sz="1450" dirty="0"/>
          </a:p>
        </p:txBody>
      </p:sp>
      <p:sp>
        <p:nvSpPr>
          <p:cNvPr id="24" name="Text 18"/>
          <p:cNvSpPr/>
          <p:nvPr/>
        </p:nvSpPr>
        <p:spPr>
          <a:xfrm>
            <a:off x="7553682" y="5249108"/>
            <a:ext cx="6118860"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Process extensive inputs depending on the model's context window capacity</a:t>
            </a:r>
            <a:endParaRPr lang="en-US" sz="1150" dirty="0"/>
          </a:p>
        </p:txBody>
      </p:sp>
      <p:sp>
        <p:nvSpPr>
          <p:cNvPr id="25" name="Text 19"/>
          <p:cNvSpPr/>
          <p:nvPr/>
        </p:nvSpPr>
        <p:spPr>
          <a:xfrm>
            <a:off x="793790" y="5874544"/>
            <a:ext cx="3106698" cy="278963"/>
          </a:xfrm>
          <a:prstGeom prst="rect">
            <a:avLst/>
          </a:prstGeom>
          <a:noFill/>
          <a:ln/>
        </p:spPr>
        <p:txBody>
          <a:bodyPr wrap="none" lIns="0" tIns="0" rIns="0" bIns="0" rtlCol="0" anchor="t"/>
          <a:lstStyle/>
          <a:p>
            <a:pPr algn="l" indent="0" marL="0">
              <a:lnSpc>
                <a:spcPts val="2150"/>
              </a:lnSpc>
              <a:buNone/>
            </a:pPr>
            <a:r>
              <a:rPr lang="en-US" sz="1750" dirty="0">
                <a:solidFill>
                  <a:srgbClr val="1B1B27"/>
                </a:solidFill>
                <a:latin typeface="Alexandria" pitchFamily="34" charset="0"/>
                <a:ea typeface="Alexandria" pitchFamily="34" charset="-122"/>
                <a:cs typeface="Alexandria" pitchFamily="34" charset="-120"/>
              </a:rPr>
              <a:t>How You Actually Use Them</a:t>
            </a:r>
            <a:endParaRPr lang="en-US" sz="1750" dirty="0"/>
          </a:p>
        </p:txBody>
      </p:sp>
      <p:sp>
        <p:nvSpPr>
          <p:cNvPr id="26" name="Text 20"/>
          <p:cNvSpPr/>
          <p:nvPr/>
        </p:nvSpPr>
        <p:spPr>
          <a:xfrm>
            <a:off x="793790" y="6376749"/>
            <a:ext cx="13042821"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You don't train them yourself — you guide them with prompts, examples, or additional context (like RAG - Retrieval Augmented Generation). They become the "brain" behind your GenAI application, handling the heavy lifting of understanding and generation.</a:t>
            </a:r>
            <a:endParaRPr lang="en-US" sz="1150" dirty="0"/>
          </a:p>
        </p:txBody>
      </p:sp>
      <p:sp>
        <p:nvSpPr>
          <p:cNvPr id="27" name="Text 21"/>
          <p:cNvSpPr/>
          <p:nvPr/>
        </p:nvSpPr>
        <p:spPr>
          <a:xfrm>
            <a:off x="1017032" y="7187803"/>
            <a:ext cx="12819578" cy="238125"/>
          </a:xfrm>
          <a:prstGeom prst="rect">
            <a:avLst/>
          </a:prstGeom>
          <a:noFill/>
          <a:ln/>
        </p:spPr>
        <p:txBody>
          <a:bodyPr wrap="non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A Foundation Model can read your 40-page PDF and extract actionable insights without writing a custom NLP pipeline. That's the power of pre-trained intelligence.</a:t>
            </a:r>
            <a:endParaRPr lang="en-US" sz="1150" dirty="0"/>
          </a:p>
        </p:txBody>
      </p:sp>
      <p:sp>
        <p:nvSpPr>
          <p:cNvPr id="28" name="Shape 22"/>
          <p:cNvSpPr/>
          <p:nvPr/>
        </p:nvSpPr>
        <p:spPr>
          <a:xfrm>
            <a:off x="793790" y="7020401"/>
            <a:ext cx="15240" cy="572929"/>
          </a:xfrm>
          <a:prstGeom prst="rect">
            <a:avLst/>
          </a:prstGeom>
          <a:solidFill>
            <a:srgbClr val="1B54DA"/>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3471"/>
            <a:ext cx="6925151"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Types of Foundation Models</a:t>
            </a:r>
            <a:endParaRPr lang="en-US" sz="3900" dirty="0"/>
          </a:p>
        </p:txBody>
      </p:sp>
      <p:sp>
        <p:nvSpPr>
          <p:cNvPr id="3" name="Text 1"/>
          <p:cNvSpPr/>
          <p:nvPr/>
        </p:nvSpPr>
        <p:spPr>
          <a:xfrm>
            <a:off x="793790" y="212038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Different models excel at different tasks. Choosing the right category is essential for building effective GenAI applications.</a:t>
            </a:r>
            <a:endParaRPr lang="en-US" sz="1550" dirty="0"/>
          </a:p>
        </p:txBody>
      </p:sp>
      <p:sp>
        <p:nvSpPr>
          <p:cNvPr id="4" name="Text 2"/>
          <p:cNvSpPr/>
          <p:nvPr/>
        </p:nvSpPr>
        <p:spPr>
          <a:xfrm>
            <a:off x="793790" y="290917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404155"/>
                </a:solidFill>
                <a:latin typeface="Alexandria" pitchFamily="34" charset="0"/>
                <a:ea typeface="Alexandria" pitchFamily="34" charset="-122"/>
                <a:cs typeface="Alexandria" pitchFamily="34" charset="-120"/>
              </a:rPr>
              <a:t>Text / Chat Models</a:t>
            </a:r>
            <a:endParaRPr lang="en-US" sz="2300" dirty="0"/>
          </a:p>
        </p:txBody>
      </p:sp>
      <p:sp>
        <p:nvSpPr>
          <p:cNvPr id="5" name="Text 3"/>
          <p:cNvSpPr/>
          <p:nvPr/>
        </p:nvSpPr>
        <p:spPr>
          <a:xfrm>
            <a:off x="793790" y="3400306"/>
            <a:ext cx="4182189"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Designed for conversation, summarisation, coding, reasoning, and document Q&amp;A. These are your go-to for most business applications.</a:t>
            </a:r>
            <a:endParaRPr lang="en-US" sz="1550" dirty="0"/>
          </a:p>
        </p:txBody>
      </p:sp>
      <p:sp>
        <p:nvSpPr>
          <p:cNvPr id="6" name="Text 4"/>
          <p:cNvSpPr/>
          <p:nvPr/>
        </p:nvSpPr>
        <p:spPr>
          <a:xfrm>
            <a:off x="793790" y="4789527"/>
            <a:ext cx="4182189" cy="952619"/>
          </a:xfrm>
          <a:prstGeom prst="rect">
            <a:avLst/>
          </a:prstGeom>
          <a:noFill/>
          <a:ln/>
        </p:spPr>
        <p:txBody>
          <a:bodyPr wrap="square" lIns="0" tIns="0" rIns="0" bIns="0" rtlCol="0" anchor="t"/>
          <a:lstStyle/>
          <a:p>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Examples:</a:t>
            </a:r>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 Claude (deep reasoning), Llama 3.1 (fast, open), Mistral Large (efficient), Amazon Titan Text (AWS-native)</a:t>
            </a:r>
            <a:endParaRPr lang="en-US" sz="1550" dirty="0"/>
          </a:p>
        </p:txBody>
      </p:sp>
      <p:sp>
        <p:nvSpPr>
          <p:cNvPr id="7" name="Text 5"/>
          <p:cNvSpPr/>
          <p:nvPr/>
        </p:nvSpPr>
        <p:spPr>
          <a:xfrm>
            <a:off x="5223986" y="2909173"/>
            <a:ext cx="3815953" cy="372070"/>
          </a:xfrm>
          <a:prstGeom prst="rect">
            <a:avLst/>
          </a:prstGeom>
          <a:noFill/>
          <a:ln/>
        </p:spPr>
        <p:txBody>
          <a:bodyPr wrap="none" lIns="0" tIns="0" rIns="0" bIns="0" rtlCol="0" anchor="t"/>
          <a:lstStyle/>
          <a:p>
            <a:pPr algn="l" indent="0" marL="0">
              <a:lnSpc>
                <a:spcPts val="2900"/>
              </a:lnSpc>
              <a:buNone/>
            </a:pPr>
            <a:r>
              <a:rPr lang="en-US" sz="2300" dirty="0">
                <a:solidFill>
                  <a:srgbClr val="404155"/>
                </a:solidFill>
                <a:latin typeface="Alexandria" pitchFamily="34" charset="0"/>
                <a:ea typeface="Alexandria" pitchFamily="34" charset="-122"/>
                <a:cs typeface="Alexandria" pitchFamily="34" charset="-120"/>
              </a:rPr>
              <a:t>Image Generation Models</a:t>
            </a:r>
            <a:endParaRPr lang="en-US" sz="2300" dirty="0"/>
          </a:p>
        </p:txBody>
      </p:sp>
      <p:sp>
        <p:nvSpPr>
          <p:cNvPr id="8" name="Text 6"/>
          <p:cNvSpPr/>
          <p:nvPr/>
        </p:nvSpPr>
        <p:spPr>
          <a:xfrm>
            <a:off x="5223986" y="3400306"/>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Used for creating visuals, product images, concept art, design variations, and marketing materials from text descriptions.</a:t>
            </a:r>
            <a:endParaRPr lang="en-US" sz="1550" dirty="0"/>
          </a:p>
        </p:txBody>
      </p:sp>
      <p:sp>
        <p:nvSpPr>
          <p:cNvPr id="9" name="Text 7"/>
          <p:cNvSpPr/>
          <p:nvPr/>
        </p:nvSpPr>
        <p:spPr>
          <a:xfrm>
            <a:off x="5223986" y="4471988"/>
            <a:ext cx="4182308" cy="635079"/>
          </a:xfrm>
          <a:prstGeom prst="rect">
            <a:avLst/>
          </a:prstGeom>
          <a:noFill/>
          <a:ln/>
        </p:spPr>
        <p:txBody>
          <a:bodyPr wrap="square" lIns="0" tIns="0" rIns="0" bIns="0" rtlCol="0" anchor="t"/>
          <a:lstStyle/>
          <a:p>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Examples:</a:t>
            </a:r>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 Stable Diffusion XL (SDXL), Amazon Titan Image Generator</a:t>
            </a:r>
            <a:endParaRPr lang="en-US" sz="1550" dirty="0"/>
          </a:p>
        </p:txBody>
      </p:sp>
      <p:sp>
        <p:nvSpPr>
          <p:cNvPr id="10" name="Text 8"/>
          <p:cNvSpPr/>
          <p:nvPr/>
        </p:nvSpPr>
        <p:spPr>
          <a:xfrm>
            <a:off x="9654302" y="290917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404155"/>
                </a:solidFill>
                <a:latin typeface="Alexandria" pitchFamily="34" charset="0"/>
                <a:ea typeface="Alexandria" pitchFamily="34" charset="-122"/>
                <a:cs typeface="Alexandria" pitchFamily="34" charset="-120"/>
              </a:rPr>
              <a:t>Embedding Models</a:t>
            </a:r>
            <a:endParaRPr lang="en-US" sz="2300" dirty="0"/>
          </a:p>
        </p:txBody>
      </p:sp>
      <p:sp>
        <p:nvSpPr>
          <p:cNvPr id="11" name="Text 9"/>
          <p:cNvSpPr/>
          <p:nvPr/>
        </p:nvSpPr>
        <p:spPr>
          <a:xfrm>
            <a:off x="9654302" y="3400306"/>
            <a:ext cx="4182308"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Convert text into numerical vectors for semantic search, RAG systems, clustering, and similarity matching. Critical for knowledge retrieval.</a:t>
            </a:r>
            <a:endParaRPr lang="en-US" sz="1550" dirty="0"/>
          </a:p>
        </p:txBody>
      </p:sp>
      <p:sp>
        <p:nvSpPr>
          <p:cNvPr id="12" name="Text 10"/>
          <p:cNvSpPr/>
          <p:nvPr/>
        </p:nvSpPr>
        <p:spPr>
          <a:xfrm>
            <a:off x="9654302" y="4789527"/>
            <a:ext cx="4182308" cy="635079"/>
          </a:xfrm>
          <a:prstGeom prst="rect">
            <a:avLst/>
          </a:prstGeom>
          <a:noFill/>
          <a:ln/>
        </p:spPr>
        <p:txBody>
          <a:bodyPr wrap="square" lIns="0" tIns="0" rIns="0" bIns="0" rtlCol="0" anchor="t"/>
          <a:lstStyle/>
          <a:p>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Examples:</a:t>
            </a:r>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 Titan Embeddings, Cohere Embed</a:t>
            </a:r>
            <a:endParaRPr lang="en-US" sz="1550" dirty="0"/>
          </a:p>
        </p:txBody>
      </p:sp>
      <p:sp>
        <p:nvSpPr>
          <p:cNvPr id="13" name="Shape 11"/>
          <p:cNvSpPr/>
          <p:nvPr/>
        </p:nvSpPr>
        <p:spPr>
          <a:xfrm>
            <a:off x="793790" y="5965388"/>
            <a:ext cx="13042821" cy="1160740"/>
          </a:xfrm>
          <a:prstGeom prst="roundRect">
            <a:avLst>
              <a:gd name="adj" fmla="val 7182"/>
            </a:avLst>
          </a:prstGeom>
          <a:solidFill>
            <a:srgbClr val="BBCDF7"/>
          </a:solidFill>
          <a:ln/>
        </p:spPr>
      </p:sp>
      <p:pic>
        <p:nvPicPr>
          <p:cNvPr id="14" name="Image 0" descr="preencoded.png">    </p:cNvPr>
          <p:cNvPicPr>
            <a:picLocks noChangeAspect="1"/>
          </p:cNvPicPr>
          <p:nvPr/>
        </p:nvPicPr>
        <p:blipFill>
          <a:blip r:embed="rId1"/>
          <a:stretch>
            <a:fillRect/>
          </a:stretch>
        </p:blipFill>
        <p:spPr>
          <a:xfrm>
            <a:off x="992148" y="6253043"/>
            <a:ext cx="248007" cy="198358"/>
          </a:xfrm>
          <a:prstGeom prst="rect">
            <a:avLst/>
          </a:prstGeom>
        </p:spPr>
      </p:pic>
      <p:sp>
        <p:nvSpPr>
          <p:cNvPr id="15" name="Text 12"/>
          <p:cNvSpPr/>
          <p:nvPr/>
        </p:nvSpPr>
        <p:spPr>
          <a:xfrm>
            <a:off x="1438513" y="6213277"/>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obile" pitchFamily="34" charset="0"/>
                <a:ea typeface="Nobile" pitchFamily="34" charset="-122"/>
                <a:cs typeface="Nobile" pitchFamily="34" charset="-120"/>
              </a:rPr>
              <a:t>Pro Tip:</a:t>
            </a:r>
            <a:pPr algn="l" indent="0" marL="0">
              <a:lnSpc>
                <a:spcPts val="2500"/>
              </a:lnSpc>
              <a:buNone/>
            </a:pPr>
            <a:r>
              <a:rPr lang="en-US" sz="1550" dirty="0">
                <a:solidFill>
                  <a:srgbClr val="000000"/>
                </a:solidFill>
                <a:latin typeface="Nobile" pitchFamily="34" charset="0"/>
                <a:ea typeface="Nobile" pitchFamily="34" charset="-122"/>
                <a:cs typeface="Nobile" pitchFamily="34" charset="-120"/>
              </a:rPr>
              <a:t> Many production GenAI systems use multiple model types together — embeddings for search, text models for generation, and sometimes image models for visual content.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0932" y="671632"/>
            <a:ext cx="4044672" cy="494348"/>
          </a:xfrm>
          <a:prstGeom prst="rect">
            <a:avLst/>
          </a:prstGeom>
          <a:noFill/>
          <a:ln/>
        </p:spPr>
        <p:txBody>
          <a:bodyPr wrap="none" lIns="0" tIns="0" rIns="0" bIns="0" rtlCol="0" anchor="t"/>
          <a:lstStyle/>
          <a:p>
            <a:pPr algn="l" indent="0" marL="0">
              <a:lnSpc>
                <a:spcPts val="3850"/>
              </a:lnSpc>
              <a:buNone/>
            </a:pPr>
            <a:r>
              <a:rPr lang="en-US" sz="3100" dirty="0">
                <a:solidFill>
                  <a:srgbClr val="1B1B27"/>
                </a:solidFill>
                <a:latin typeface="Alexandria" pitchFamily="34" charset="0"/>
                <a:ea typeface="Alexandria" pitchFamily="34" charset="-122"/>
                <a:cs typeface="Alexandria" pitchFamily="34" charset="-120"/>
              </a:rPr>
              <a:t>Understanding LLMs</a:t>
            </a:r>
            <a:endParaRPr lang="en-US" sz="3100" dirty="0"/>
          </a:p>
        </p:txBody>
      </p:sp>
      <p:sp>
        <p:nvSpPr>
          <p:cNvPr id="3" name="Text 1"/>
          <p:cNvSpPr/>
          <p:nvPr/>
        </p:nvSpPr>
        <p:spPr>
          <a:xfrm>
            <a:off x="790932" y="1561267"/>
            <a:ext cx="3163848" cy="395407"/>
          </a:xfrm>
          <a:prstGeom prst="rect">
            <a:avLst/>
          </a:prstGeom>
          <a:noFill/>
          <a:ln/>
        </p:spPr>
        <p:txBody>
          <a:bodyPr wrap="none" lIns="0" tIns="0" rIns="0" bIns="0" rtlCol="0" anchor="t"/>
          <a:lstStyle/>
          <a:p>
            <a:pPr algn="l" indent="0" marL="0">
              <a:lnSpc>
                <a:spcPts val="3100"/>
              </a:lnSpc>
              <a:buNone/>
            </a:pPr>
            <a:r>
              <a:rPr lang="en-US" sz="2450" dirty="0">
                <a:solidFill>
                  <a:srgbClr val="1B1B27"/>
                </a:solidFill>
                <a:latin typeface="Alexandria" pitchFamily="34" charset="0"/>
                <a:ea typeface="Alexandria" pitchFamily="34" charset="-122"/>
                <a:cs typeface="Alexandria" pitchFamily="34" charset="-120"/>
              </a:rPr>
              <a:t>What is an LLM?</a:t>
            </a:r>
            <a:endParaRPr lang="en-US" sz="2450" dirty="0"/>
          </a:p>
        </p:txBody>
      </p:sp>
      <p:sp>
        <p:nvSpPr>
          <p:cNvPr id="4" name="Text 2"/>
          <p:cNvSpPr/>
          <p:nvPr/>
        </p:nvSpPr>
        <p:spPr>
          <a:xfrm>
            <a:off x="790932" y="2114788"/>
            <a:ext cx="5659636" cy="1012508"/>
          </a:xfrm>
          <a:prstGeom prst="rect">
            <a:avLst/>
          </a:prstGeom>
          <a:noFill/>
          <a:ln/>
        </p:spPr>
        <p:txBody>
          <a:bodyPr wrap="squar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A </a:t>
            </a:r>
            <a:pPr algn="l" indent="0" marL="0">
              <a:lnSpc>
                <a:spcPts val="1950"/>
              </a:lnSpc>
              <a:buNone/>
            </a:pPr>
            <a:r>
              <a:rPr lang="en-US" sz="1200" b="1" dirty="0">
                <a:solidFill>
                  <a:srgbClr val="404155"/>
                </a:solidFill>
                <a:latin typeface="Nobile" pitchFamily="34" charset="0"/>
                <a:ea typeface="Nobile" pitchFamily="34" charset="-122"/>
                <a:cs typeface="Nobile" pitchFamily="34" charset="-120"/>
              </a:rPr>
              <a:t>Large Language Model</a:t>
            </a:r>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 is a neural network trained on massive amounts of text to understand and generate human-like language. Think of it as a general-purpose text engine that has read millions of books, articles, and code repositories.</a:t>
            </a:r>
            <a:endParaRPr lang="en-US" sz="1200" dirty="0"/>
          </a:p>
        </p:txBody>
      </p:sp>
      <p:pic>
        <p:nvPicPr>
          <p:cNvPr id="5" name="Image 0" descr="preencoded.png">    </p:cNvPr>
          <p:cNvPicPr>
            <a:picLocks noChangeAspect="1"/>
          </p:cNvPicPr>
          <p:nvPr/>
        </p:nvPicPr>
        <p:blipFill>
          <a:blip r:embed="rId1"/>
          <a:stretch>
            <a:fillRect/>
          </a:stretch>
        </p:blipFill>
        <p:spPr>
          <a:xfrm>
            <a:off x="1367076" y="3305175"/>
            <a:ext cx="4507230" cy="2366248"/>
          </a:xfrm>
          <a:prstGeom prst="rect">
            <a:avLst/>
          </a:prstGeom>
        </p:spPr>
      </p:pic>
      <p:sp>
        <p:nvSpPr>
          <p:cNvPr id="6" name="Text 3"/>
          <p:cNvSpPr/>
          <p:nvPr/>
        </p:nvSpPr>
        <p:spPr>
          <a:xfrm>
            <a:off x="790932" y="5849303"/>
            <a:ext cx="5659636" cy="253127"/>
          </a:xfrm>
          <a:prstGeom prst="rect">
            <a:avLst/>
          </a:prstGeom>
          <a:noFill/>
          <a:ln/>
        </p:spPr>
        <p:txBody>
          <a:bodyPr wrap="none" lIns="0" tIns="0" rIns="0" bIns="0" rtlCol="0" anchor="t"/>
          <a:lstStyle/>
          <a:p>
            <a:pPr algn="l" indent="0" marL="0">
              <a:lnSpc>
                <a:spcPts val="1950"/>
              </a:lnSpc>
              <a:buNone/>
            </a:pPr>
            <a:endParaRPr lang="en-US" sz="1200" dirty="0"/>
          </a:p>
        </p:txBody>
      </p:sp>
      <p:sp>
        <p:nvSpPr>
          <p:cNvPr id="7" name="Text 4"/>
          <p:cNvSpPr/>
          <p:nvPr/>
        </p:nvSpPr>
        <p:spPr>
          <a:xfrm>
            <a:off x="6843951" y="1561267"/>
            <a:ext cx="2372797" cy="296585"/>
          </a:xfrm>
          <a:prstGeom prst="rect">
            <a:avLst/>
          </a:prstGeom>
          <a:noFill/>
          <a:ln/>
        </p:spPr>
        <p:txBody>
          <a:bodyPr wrap="none" lIns="0" tIns="0" rIns="0" bIns="0" rtlCol="0" anchor="t"/>
          <a:lstStyle/>
          <a:p>
            <a:pPr algn="l" indent="0" marL="0">
              <a:lnSpc>
                <a:spcPts val="2300"/>
              </a:lnSpc>
              <a:buNone/>
            </a:pPr>
            <a:r>
              <a:rPr lang="en-US" sz="1850" dirty="0">
                <a:solidFill>
                  <a:srgbClr val="1B1B27"/>
                </a:solidFill>
                <a:latin typeface="Alexandria" pitchFamily="34" charset="0"/>
                <a:ea typeface="Alexandria" pitchFamily="34" charset="-122"/>
                <a:cs typeface="Alexandria" pitchFamily="34" charset="-120"/>
              </a:rPr>
              <a:t>Core Capabilities</a:t>
            </a:r>
            <a:endParaRPr lang="en-US" sz="1850" dirty="0"/>
          </a:p>
        </p:txBody>
      </p:sp>
      <p:sp>
        <p:nvSpPr>
          <p:cNvPr id="8" name="Shape 5"/>
          <p:cNvSpPr/>
          <p:nvPr/>
        </p:nvSpPr>
        <p:spPr>
          <a:xfrm>
            <a:off x="6843951" y="2119789"/>
            <a:ext cx="79058" cy="79058"/>
          </a:xfrm>
          <a:prstGeom prst="roundRect">
            <a:avLst>
              <a:gd name="adj" fmla="val 578310"/>
            </a:avLst>
          </a:prstGeom>
          <a:solidFill>
            <a:srgbClr val="1B54DA"/>
          </a:solidFill>
          <a:ln/>
        </p:spPr>
      </p:sp>
      <p:sp>
        <p:nvSpPr>
          <p:cNvPr id="9" name="Text 6"/>
          <p:cNvSpPr/>
          <p:nvPr/>
        </p:nvSpPr>
        <p:spPr>
          <a:xfrm>
            <a:off x="7081123" y="2035731"/>
            <a:ext cx="2384822" cy="247174"/>
          </a:xfrm>
          <a:prstGeom prst="rect">
            <a:avLst/>
          </a:prstGeom>
          <a:noFill/>
          <a:ln/>
        </p:spPr>
        <p:txBody>
          <a:bodyPr wrap="none" lIns="0" tIns="0" rIns="0" bIns="0" rtlCol="0" anchor="t"/>
          <a:lstStyle/>
          <a:p>
            <a:pPr algn="l" indent="0" marL="0">
              <a:lnSpc>
                <a:spcPts val="1900"/>
              </a:lnSpc>
              <a:buNone/>
            </a:pPr>
            <a:r>
              <a:rPr lang="en-US" sz="1550" dirty="0">
                <a:solidFill>
                  <a:srgbClr val="404155"/>
                </a:solidFill>
                <a:latin typeface="Alexandria" pitchFamily="34" charset="0"/>
                <a:ea typeface="Alexandria" pitchFamily="34" charset="-122"/>
                <a:cs typeface="Alexandria" pitchFamily="34" charset="-120"/>
              </a:rPr>
              <a:t>Understand Instructions</a:t>
            </a:r>
            <a:endParaRPr lang="en-US" sz="1550" dirty="0"/>
          </a:p>
        </p:txBody>
      </p:sp>
      <p:sp>
        <p:nvSpPr>
          <p:cNvPr id="10" name="Text 7"/>
          <p:cNvSpPr/>
          <p:nvPr/>
        </p:nvSpPr>
        <p:spPr>
          <a:xfrm>
            <a:off x="7081123" y="2441019"/>
            <a:ext cx="6765846" cy="253127"/>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Parse complex questions and multi-step requests in natural language</a:t>
            </a:r>
            <a:endParaRPr lang="en-US" sz="1200" dirty="0"/>
          </a:p>
        </p:txBody>
      </p:sp>
      <p:sp>
        <p:nvSpPr>
          <p:cNvPr id="11" name="Shape 8"/>
          <p:cNvSpPr/>
          <p:nvPr/>
        </p:nvSpPr>
        <p:spPr>
          <a:xfrm>
            <a:off x="6843951" y="3094553"/>
            <a:ext cx="79058" cy="79058"/>
          </a:xfrm>
          <a:prstGeom prst="roundRect">
            <a:avLst>
              <a:gd name="adj" fmla="val 578310"/>
            </a:avLst>
          </a:prstGeom>
          <a:solidFill>
            <a:srgbClr val="1B54DA"/>
          </a:solidFill>
          <a:ln/>
        </p:spPr>
      </p:sp>
      <p:sp>
        <p:nvSpPr>
          <p:cNvPr id="12" name="Text 9"/>
          <p:cNvSpPr/>
          <p:nvPr/>
        </p:nvSpPr>
        <p:spPr>
          <a:xfrm>
            <a:off x="7081123" y="3010495"/>
            <a:ext cx="1992868" cy="247174"/>
          </a:xfrm>
          <a:prstGeom prst="rect">
            <a:avLst/>
          </a:prstGeom>
          <a:noFill/>
          <a:ln/>
        </p:spPr>
        <p:txBody>
          <a:bodyPr wrap="none" lIns="0" tIns="0" rIns="0" bIns="0" rtlCol="0" anchor="t"/>
          <a:lstStyle/>
          <a:p>
            <a:pPr algn="l" indent="0" marL="0">
              <a:lnSpc>
                <a:spcPts val="1900"/>
              </a:lnSpc>
              <a:buNone/>
            </a:pPr>
            <a:r>
              <a:rPr lang="en-US" sz="1550" dirty="0">
                <a:solidFill>
                  <a:srgbClr val="404155"/>
                </a:solidFill>
                <a:latin typeface="Alexandria" pitchFamily="34" charset="0"/>
                <a:ea typeface="Alexandria" pitchFamily="34" charset="-122"/>
                <a:cs typeface="Alexandria" pitchFamily="34" charset="-120"/>
              </a:rPr>
              <a:t>Generate Responses</a:t>
            </a:r>
            <a:endParaRPr lang="en-US" sz="1550" dirty="0"/>
          </a:p>
        </p:txBody>
      </p:sp>
      <p:sp>
        <p:nvSpPr>
          <p:cNvPr id="13" name="Text 10"/>
          <p:cNvSpPr/>
          <p:nvPr/>
        </p:nvSpPr>
        <p:spPr>
          <a:xfrm>
            <a:off x="7081123" y="3415784"/>
            <a:ext cx="6765846" cy="253127"/>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Produce structured or detailed answers tailored to your needs</a:t>
            </a:r>
            <a:endParaRPr lang="en-US" sz="1200" dirty="0"/>
          </a:p>
        </p:txBody>
      </p:sp>
      <p:sp>
        <p:nvSpPr>
          <p:cNvPr id="14" name="Shape 11"/>
          <p:cNvSpPr/>
          <p:nvPr/>
        </p:nvSpPr>
        <p:spPr>
          <a:xfrm>
            <a:off x="6843951" y="4069318"/>
            <a:ext cx="79058" cy="79058"/>
          </a:xfrm>
          <a:prstGeom prst="roundRect">
            <a:avLst>
              <a:gd name="adj" fmla="val 578310"/>
            </a:avLst>
          </a:prstGeom>
          <a:solidFill>
            <a:srgbClr val="1B54DA"/>
          </a:solidFill>
          <a:ln/>
        </p:spPr>
      </p:sp>
      <p:sp>
        <p:nvSpPr>
          <p:cNvPr id="15" name="Text 12"/>
          <p:cNvSpPr/>
          <p:nvPr/>
        </p:nvSpPr>
        <p:spPr>
          <a:xfrm>
            <a:off x="7081123" y="3985260"/>
            <a:ext cx="1994535" cy="247174"/>
          </a:xfrm>
          <a:prstGeom prst="rect">
            <a:avLst/>
          </a:prstGeom>
          <a:noFill/>
          <a:ln/>
        </p:spPr>
        <p:txBody>
          <a:bodyPr wrap="none" lIns="0" tIns="0" rIns="0" bIns="0" rtlCol="0" anchor="t"/>
          <a:lstStyle/>
          <a:p>
            <a:pPr algn="l" indent="0" marL="0">
              <a:lnSpc>
                <a:spcPts val="1900"/>
              </a:lnSpc>
              <a:buNone/>
            </a:pPr>
            <a:r>
              <a:rPr lang="en-US" sz="1550" dirty="0">
                <a:solidFill>
                  <a:srgbClr val="404155"/>
                </a:solidFill>
                <a:latin typeface="Alexandria" pitchFamily="34" charset="0"/>
                <a:ea typeface="Alexandria" pitchFamily="34" charset="-122"/>
                <a:cs typeface="Alexandria" pitchFamily="34" charset="-120"/>
              </a:rPr>
              <a:t>Write &amp; Debug Code</a:t>
            </a:r>
            <a:endParaRPr lang="en-US" sz="1550" dirty="0"/>
          </a:p>
        </p:txBody>
      </p:sp>
      <p:sp>
        <p:nvSpPr>
          <p:cNvPr id="16" name="Text 13"/>
          <p:cNvSpPr/>
          <p:nvPr/>
        </p:nvSpPr>
        <p:spPr>
          <a:xfrm>
            <a:off x="7081123" y="4390549"/>
            <a:ext cx="6765846" cy="253127"/>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Create functional code in multiple languages and fix bugs</a:t>
            </a:r>
            <a:endParaRPr lang="en-US" sz="1200" dirty="0"/>
          </a:p>
        </p:txBody>
      </p:sp>
      <p:sp>
        <p:nvSpPr>
          <p:cNvPr id="17" name="Shape 14"/>
          <p:cNvSpPr/>
          <p:nvPr/>
        </p:nvSpPr>
        <p:spPr>
          <a:xfrm>
            <a:off x="6843951" y="5044083"/>
            <a:ext cx="79058" cy="79058"/>
          </a:xfrm>
          <a:prstGeom prst="roundRect">
            <a:avLst>
              <a:gd name="adj" fmla="val 578310"/>
            </a:avLst>
          </a:prstGeom>
          <a:solidFill>
            <a:srgbClr val="1B54DA"/>
          </a:solidFill>
          <a:ln/>
        </p:spPr>
      </p:sp>
      <p:sp>
        <p:nvSpPr>
          <p:cNvPr id="18" name="Text 15"/>
          <p:cNvSpPr/>
          <p:nvPr/>
        </p:nvSpPr>
        <p:spPr>
          <a:xfrm>
            <a:off x="7081123" y="4960025"/>
            <a:ext cx="1977390" cy="247174"/>
          </a:xfrm>
          <a:prstGeom prst="rect">
            <a:avLst/>
          </a:prstGeom>
          <a:noFill/>
          <a:ln/>
        </p:spPr>
        <p:txBody>
          <a:bodyPr wrap="none" lIns="0" tIns="0" rIns="0" bIns="0" rtlCol="0" anchor="t"/>
          <a:lstStyle/>
          <a:p>
            <a:pPr algn="l" indent="0" marL="0">
              <a:lnSpc>
                <a:spcPts val="1900"/>
              </a:lnSpc>
              <a:buNone/>
            </a:pPr>
            <a:r>
              <a:rPr lang="en-US" sz="1550" dirty="0">
                <a:solidFill>
                  <a:srgbClr val="404155"/>
                </a:solidFill>
                <a:latin typeface="Alexandria" pitchFamily="34" charset="0"/>
                <a:ea typeface="Alexandria" pitchFamily="34" charset="-122"/>
                <a:cs typeface="Alexandria" pitchFamily="34" charset="-120"/>
              </a:rPr>
              <a:t>Summarise Content</a:t>
            </a:r>
            <a:endParaRPr lang="en-US" sz="1550" dirty="0"/>
          </a:p>
        </p:txBody>
      </p:sp>
      <p:sp>
        <p:nvSpPr>
          <p:cNvPr id="19" name="Text 16"/>
          <p:cNvSpPr/>
          <p:nvPr/>
        </p:nvSpPr>
        <p:spPr>
          <a:xfrm>
            <a:off x="7081123" y="5365313"/>
            <a:ext cx="6765846" cy="253127"/>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Condense long documents into key insights and actionable points</a:t>
            </a:r>
            <a:endParaRPr lang="en-US" sz="1200" dirty="0"/>
          </a:p>
        </p:txBody>
      </p:sp>
      <p:sp>
        <p:nvSpPr>
          <p:cNvPr id="20" name="Shape 17"/>
          <p:cNvSpPr/>
          <p:nvPr/>
        </p:nvSpPr>
        <p:spPr>
          <a:xfrm>
            <a:off x="6843951" y="6018848"/>
            <a:ext cx="79058" cy="79058"/>
          </a:xfrm>
          <a:prstGeom prst="roundRect">
            <a:avLst>
              <a:gd name="adj" fmla="val 578310"/>
            </a:avLst>
          </a:prstGeom>
          <a:solidFill>
            <a:srgbClr val="1B54DA"/>
          </a:solidFill>
          <a:ln/>
        </p:spPr>
      </p:sp>
      <p:sp>
        <p:nvSpPr>
          <p:cNvPr id="21" name="Text 18"/>
          <p:cNvSpPr/>
          <p:nvPr/>
        </p:nvSpPr>
        <p:spPr>
          <a:xfrm>
            <a:off x="7081123" y="5934789"/>
            <a:ext cx="2062282" cy="247174"/>
          </a:xfrm>
          <a:prstGeom prst="rect">
            <a:avLst/>
          </a:prstGeom>
          <a:noFill/>
          <a:ln/>
        </p:spPr>
        <p:txBody>
          <a:bodyPr wrap="none" lIns="0" tIns="0" rIns="0" bIns="0" rtlCol="0" anchor="t"/>
          <a:lstStyle/>
          <a:p>
            <a:pPr algn="l" indent="0" marL="0">
              <a:lnSpc>
                <a:spcPts val="1900"/>
              </a:lnSpc>
              <a:buNone/>
            </a:pPr>
            <a:r>
              <a:rPr lang="en-US" sz="1550" dirty="0">
                <a:solidFill>
                  <a:srgbClr val="404155"/>
                </a:solidFill>
                <a:latin typeface="Alexandria" pitchFamily="34" charset="0"/>
                <a:ea typeface="Alexandria" pitchFamily="34" charset="-122"/>
                <a:cs typeface="Alexandria" pitchFamily="34" charset="-120"/>
              </a:rPr>
              <a:t>Reason Step-by-Step</a:t>
            </a:r>
            <a:endParaRPr lang="en-US" sz="1550" dirty="0"/>
          </a:p>
        </p:txBody>
      </p:sp>
      <p:sp>
        <p:nvSpPr>
          <p:cNvPr id="22" name="Text 19"/>
          <p:cNvSpPr/>
          <p:nvPr/>
        </p:nvSpPr>
        <p:spPr>
          <a:xfrm>
            <a:off x="7081123" y="6340078"/>
            <a:ext cx="6765846" cy="253127"/>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Provide logical reasoning chains when prompted correctly</a:t>
            </a:r>
            <a:endParaRPr lang="en-US" sz="1200" dirty="0"/>
          </a:p>
        </p:txBody>
      </p:sp>
      <p:sp>
        <p:nvSpPr>
          <p:cNvPr id="23" name="Text 20"/>
          <p:cNvSpPr/>
          <p:nvPr/>
        </p:nvSpPr>
        <p:spPr>
          <a:xfrm>
            <a:off x="1028105" y="7126843"/>
            <a:ext cx="12811363" cy="253127"/>
          </a:xfrm>
          <a:prstGeom prst="rect">
            <a:avLst/>
          </a:prstGeom>
          <a:noFill/>
          <a:ln/>
        </p:spPr>
        <p:txBody>
          <a:bodyPr wrap="none" lIns="0" tIns="0" rIns="0" bIns="0" rtlCol="0" anchor="t"/>
          <a:lstStyle/>
          <a:p>
            <a:pPr algn="l" indent="0" marL="0">
              <a:lnSpc>
                <a:spcPts val="1950"/>
              </a:lnSpc>
              <a:buNone/>
            </a:pPr>
            <a:r>
              <a:rPr lang="en-US" sz="1200" dirty="0">
                <a:solidFill>
                  <a:srgbClr val="404155"/>
                </a:solidFill>
                <a:latin typeface="Nobile" pitchFamily="34" charset="0"/>
                <a:ea typeface="Nobile" pitchFamily="34" charset="-122"/>
                <a:cs typeface="Nobile" pitchFamily="34" charset="-120"/>
              </a:rPr>
              <a:t>An LLM is like having a knowledgeable assistant who has read everything on the internet and can help you with almost any text-based task through simple conversation.</a:t>
            </a:r>
            <a:endParaRPr lang="en-US" sz="1200" dirty="0"/>
          </a:p>
        </p:txBody>
      </p:sp>
      <p:sp>
        <p:nvSpPr>
          <p:cNvPr id="24" name="Shape 21"/>
          <p:cNvSpPr/>
          <p:nvPr/>
        </p:nvSpPr>
        <p:spPr>
          <a:xfrm>
            <a:off x="790932" y="6948964"/>
            <a:ext cx="22860" cy="608886"/>
          </a:xfrm>
          <a:prstGeom prst="rect">
            <a:avLst/>
          </a:prstGeom>
          <a:solidFill>
            <a:srgbClr val="1B54DA"/>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552569"/>
            <a:ext cx="10280333" cy="558165"/>
          </a:xfrm>
          <a:prstGeom prst="rect">
            <a:avLst/>
          </a:prstGeom>
          <a:noFill/>
          <a:ln/>
        </p:spPr>
        <p:txBody>
          <a:bodyPr wrap="none" lIns="0" tIns="0" rIns="0" bIns="0" rtlCol="0" anchor="t"/>
          <a:lstStyle/>
          <a:p>
            <a:pPr algn="l" indent="0" marL="0">
              <a:lnSpc>
                <a:spcPts val="4350"/>
              </a:lnSpc>
              <a:buNone/>
            </a:pPr>
            <a:r>
              <a:rPr lang="en-US" sz="3500" dirty="0">
                <a:solidFill>
                  <a:srgbClr val="1B1B27"/>
                </a:solidFill>
                <a:latin typeface="Alexandria" pitchFamily="34" charset="0"/>
                <a:ea typeface="Alexandria" pitchFamily="34" charset="-122"/>
                <a:cs typeface="Alexandria" pitchFamily="34" charset="-120"/>
              </a:rPr>
              <a:t>How LLMs Work: The Magic Behind the Scenes</a:t>
            </a:r>
            <a:endParaRPr lang="en-US" sz="3500" dirty="0"/>
          </a:p>
        </p:txBody>
      </p:sp>
      <p:sp>
        <p:nvSpPr>
          <p:cNvPr id="3" name="Text 1"/>
          <p:cNvSpPr/>
          <p:nvPr/>
        </p:nvSpPr>
        <p:spPr>
          <a:xfrm>
            <a:off x="793790" y="1467922"/>
            <a:ext cx="13042821" cy="285750"/>
          </a:xfrm>
          <a:prstGeom prst="rect">
            <a:avLst/>
          </a:prstGeom>
          <a:noFill/>
          <a:ln/>
        </p:spPr>
        <p:txBody>
          <a:bodyPr wrap="non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Understanding the basic architecture helps you write better prompts and debug issues when things don't work as expected.</a:t>
            </a:r>
            <a:endParaRPr lang="en-US" sz="1400" dirty="0"/>
          </a:p>
        </p:txBody>
      </p:sp>
      <p:pic>
        <p:nvPicPr>
          <p:cNvPr id="4" name="Image 0" descr="preencoded.png">    </p:cNvPr>
          <p:cNvPicPr>
            <a:picLocks noChangeAspect="1"/>
          </p:cNvPicPr>
          <p:nvPr/>
        </p:nvPicPr>
        <p:blipFill>
          <a:blip r:embed="rId1"/>
          <a:stretch>
            <a:fillRect/>
          </a:stretch>
        </p:blipFill>
        <p:spPr>
          <a:xfrm>
            <a:off x="793790" y="1954530"/>
            <a:ext cx="6521410" cy="714494"/>
          </a:xfrm>
          <a:prstGeom prst="rect">
            <a:avLst/>
          </a:prstGeom>
        </p:spPr>
      </p:pic>
      <p:sp>
        <p:nvSpPr>
          <p:cNvPr id="5" name="Text 2"/>
          <p:cNvSpPr/>
          <p:nvPr/>
        </p:nvSpPr>
        <p:spPr>
          <a:xfrm>
            <a:off x="972383" y="2847618"/>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Tokenization</a:t>
            </a:r>
            <a:endParaRPr lang="en-US" sz="1750" dirty="0"/>
          </a:p>
        </p:txBody>
      </p:sp>
      <p:sp>
        <p:nvSpPr>
          <p:cNvPr id="6" name="Text 3"/>
          <p:cNvSpPr/>
          <p:nvPr/>
        </p:nvSpPr>
        <p:spPr>
          <a:xfrm>
            <a:off x="972383" y="3233738"/>
            <a:ext cx="6164223" cy="8572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Input text is split into smaller units called tokens — the model's "words". This breaking down process allows the model to handle any language or special characters.</a:t>
            </a:r>
            <a:endParaRPr lang="en-US" sz="1400" dirty="0"/>
          </a:p>
        </p:txBody>
      </p:sp>
      <p:pic>
        <p:nvPicPr>
          <p:cNvPr id="7" name="Image 1" descr="preencoded.png">    </p:cNvPr>
          <p:cNvPicPr>
            <a:picLocks noChangeAspect="1"/>
          </p:cNvPicPr>
          <p:nvPr/>
        </p:nvPicPr>
        <p:blipFill>
          <a:blip r:embed="rId2"/>
          <a:stretch>
            <a:fillRect/>
          </a:stretch>
        </p:blipFill>
        <p:spPr>
          <a:xfrm>
            <a:off x="7315200" y="1954530"/>
            <a:ext cx="6521410" cy="714494"/>
          </a:xfrm>
          <a:prstGeom prst="rect">
            <a:avLst/>
          </a:prstGeom>
        </p:spPr>
      </p:pic>
      <p:sp>
        <p:nvSpPr>
          <p:cNvPr id="8" name="Text 4"/>
          <p:cNvSpPr/>
          <p:nvPr/>
        </p:nvSpPr>
        <p:spPr>
          <a:xfrm>
            <a:off x="7493794" y="2847618"/>
            <a:ext cx="2417088" cy="27896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Attention Mechanism</a:t>
            </a:r>
            <a:endParaRPr lang="en-US" sz="1750" dirty="0"/>
          </a:p>
        </p:txBody>
      </p:sp>
      <p:sp>
        <p:nvSpPr>
          <p:cNvPr id="9" name="Text 5"/>
          <p:cNvSpPr/>
          <p:nvPr/>
        </p:nvSpPr>
        <p:spPr>
          <a:xfrm>
            <a:off x="7493794" y="3233738"/>
            <a:ext cx="6164223" cy="57150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The model identifies relationships between words — "what depends on what". This is where context and meaning emerge from raw text.</a:t>
            </a:r>
            <a:endParaRPr lang="en-US" sz="1400" dirty="0"/>
          </a:p>
        </p:txBody>
      </p:sp>
      <p:pic>
        <p:nvPicPr>
          <p:cNvPr id="10" name="Image 2" descr="preencoded.png">    </p:cNvPr>
          <p:cNvPicPr>
            <a:picLocks noChangeAspect="1"/>
          </p:cNvPicPr>
          <p:nvPr/>
        </p:nvPicPr>
        <p:blipFill>
          <a:blip r:embed="rId3"/>
          <a:stretch>
            <a:fillRect/>
          </a:stretch>
        </p:blipFill>
        <p:spPr>
          <a:xfrm>
            <a:off x="793790" y="4269581"/>
            <a:ext cx="6521410" cy="714494"/>
          </a:xfrm>
          <a:prstGeom prst="rect">
            <a:avLst/>
          </a:prstGeom>
        </p:spPr>
      </p:pic>
      <p:sp>
        <p:nvSpPr>
          <p:cNvPr id="11" name="Text 6"/>
          <p:cNvSpPr/>
          <p:nvPr/>
        </p:nvSpPr>
        <p:spPr>
          <a:xfrm>
            <a:off x="972383" y="5162669"/>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Transformer Layers</a:t>
            </a:r>
            <a:endParaRPr lang="en-US" sz="1750" dirty="0"/>
          </a:p>
        </p:txBody>
      </p:sp>
      <p:sp>
        <p:nvSpPr>
          <p:cNvPr id="12" name="Text 7"/>
          <p:cNvSpPr/>
          <p:nvPr/>
        </p:nvSpPr>
        <p:spPr>
          <a:xfrm>
            <a:off x="972383" y="5548789"/>
            <a:ext cx="6164223" cy="85725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Multiple layers process meaning, context, and patterns. Each layer refines understanding, building from simple patterns to complex reasoning.</a:t>
            </a:r>
            <a:endParaRPr lang="en-US" sz="1400" dirty="0"/>
          </a:p>
        </p:txBody>
      </p:sp>
      <p:pic>
        <p:nvPicPr>
          <p:cNvPr id="13" name="Image 3" descr="preencoded.png">    </p:cNvPr>
          <p:cNvPicPr>
            <a:picLocks noChangeAspect="1"/>
          </p:cNvPicPr>
          <p:nvPr/>
        </p:nvPicPr>
        <p:blipFill>
          <a:blip r:embed="rId4"/>
          <a:stretch>
            <a:fillRect/>
          </a:stretch>
        </p:blipFill>
        <p:spPr>
          <a:xfrm>
            <a:off x="7315200" y="4269581"/>
            <a:ext cx="6521410" cy="714494"/>
          </a:xfrm>
          <a:prstGeom prst="rect">
            <a:avLst/>
          </a:prstGeom>
        </p:spPr>
      </p:pic>
      <p:sp>
        <p:nvSpPr>
          <p:cNvPr id="14" name="Text 8"/>
          <p:cNvSpPr/>
          <p:nvPr/>
        </p:nvSpPr>
        <p:spPr>
          <a:xfrm>
            <a:off x="7493794" y="5162669"/>
            <a:ext cx="2232779" cy="27896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Generation</a:t>
            </a:r>
            <a:endParaRPr lang="en-US" sz="1750" dirty="0"/>
          </a:p>
        </p:txBody>
      </p:sp>
      <p:sp>
        <p:nvSpPr>
          <p:cNvPr id="15" name="Text 9"/>
          <p:cNvSpPr/>
          <p:nvPr/>
        </p:nvSpPr>
        <p:spPr>
          <a:xfrm>
            <a:off x="7493794" y="5548789"/>
            <a:ext cx="6164223" cy="571500"/>
          </a:xfrm>
          <a:prstGeom prst="rect">
            <a:avLst/>
          </a:prstGeom>
          <a:noFill/>
          <a:ln/>
        </p:spPr>
        <p:txBody>
          <a:bodyPr wrap="square" lIns="0" tIns="0" rIns="0" bIns="0" rtlCol="0" anchor="t"/>
          <a:lstStyle/>
          <a:p>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The model predicts the next token repeatedly until the output is complete. Each prediction considers all previous tokens for coherence.</a:t>
            </a:r>
            <a:endParaRPr lang="en-US" sz="1400" dirty="0"/>
          </a:p>
        </p:txBody>
      </p:sp>
      <p:sp>
        <p:nvSpPr>
          <p:cNvPr id="16" name="Shape 10"/>
          <p:cNvSpPr/>
          <p:nvPr/>
        </p:nvSpPr>
        <p:spPr>
          <a:xfrm>
            <a:off x="793790" y="6874796"/>
            <a:ext cx="13042821" cy="29885"/>
          </a:xfrm>
          <a:prstGeom prst="rect">
            <a:avLst/>
          </a:prstGeom>
          <a:solidFill>
            <a:srgbClr val="404155">
              <a:alpha val="50000"/>
            </a:srgbClr>
          </a:solidFill>
          <a:ln/>
        </p:spPr>
      </p:sp>
      <p:sp>
        <p:nvSpPr>
          <p:cNvPr id="17" name="Text 11"/>
          <p:cNvSpPr/>
          <p:nvPr/>
        </p:nvSpPr>
        <p:spPr>
          <a:xfrm>
            <a:off x="793790" y="7105531"/>
            <a:ext cx="13042821" cy="571500"/>
          </a:xfrm>
          <a:prstGeom prst="rect">
            <a:avLst/>
          </a:prstGeom>
          <a:noFill/>
          <a:ln/>
        </p:spPr>
        <p:txBody>
          <a:bodyPr wrap="square" lIns="0" tIns="0" rIns="0" bIns="0" rtlCol="0" anchor="t"/>
          <a:lstStyle/>
          <a:p>
            <a:pPr algn="l" indent="0" marL="0">
              <a:lnSpc>
                <a:spcPts val="2250"/>
              </a:lnSpc>
              <a:buNone/>
            </a:pPr>
            <a:r>
              <a:rPr lang="en-US" sz="1400" b="1" dirty="0">
                <a:solidFill>
                  <a:srgbClr val="404155"/>
                </a:solidFill>
                <a:latin typeface="Nobile" pitchFamily="34" charset="0"/>
                <a:ea typeface="Nobile" pitchFamily="34" charset="-122"/>
                <a:cs typeface="Nobile" pitchFamily="34" charset="-120"/>
              </a:rPr>
              <a:t>In essence:</a:t>
            </a:r>
            <a:pPr algn="l" indent="0" marL="0">
              <a:lnSpc>
                <a:spcPts val="2250"/>
              </a:lnSpc>
              <a:buNone/>
            </a:pPr>
            <a:r>
              <a:rPr lang="en-US" sz="1400" dirty="0">
                <a:solidFill>
                  <a:srgbClr val="404155"/>
                </a:solidFill>
                <a:latin typeface="Nobile" pitchFamily="34" charset="0"/>
                <a:ea typeface="Nobile" pitchFamily="34" charset="-122"/>
                <a:cs typeface="Nobile" pitchFamily="34" charset="-120"/>
              </a:rPr>
              <a:t> LLMs learn patterns from training data → use those patterns to understand your input → then generate appropriate responses token by token. It's probability and pattern matching at massive scale.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71870"/>
            <a:ext cx="7165777"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Tokens: The Currency of LLMs</a:t>
            </a:r>
            <a:endParaRPr lang="en-US" sz="3900" dirty="0"/>
          </a:p>
        </p:txBody>
      </p:sp>
      <p:sp>
        <p:nvSpPr>
          <p:cNvPr id="3" name="Text 1"/>
          <p:cNvSpPr/>
          <p:nvPr/>
        </p:nvSpPr>
        <p:spPr>
          <a:xfrm>
            <a:off x="793790" y="1787962"/>
            <a:ext cx="3969425"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Alexandria" pitchFamily="34" charset="0"/>
                <a:ea typeface="Alexandria" pitchFamily="34" charset="-122"/>
                <a:cs typeface="Alexandria" pitchFamily="34" charset="-120"/>
              </a:rPr>
              <a:t>What Are Tokens?</a:t>
            </a:r>
            <a:endParaRPr lang="en-US" sz="3100" dirty="0"/>
          </a:p>
        </p:txBody>
      </p:sp>
      <p:sp>
        <p:nvSpPr>
          <p:cNvPr id="4" name="Text 2"/>
          <p:cNvSpPr/>
          <p:nvPr/>
        </p:nvSpPr>
        <p:spPr>
          <a:xfrm>
            <a:off x="793790" y="2482453"/>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Tokens are the </a:t>
            </a:r>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smallest text units</a:t>
            </a:r>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 the model processes — like Lego pieces used to build full sentences. Understanding tokens is crucial because they impact everything about your GenAI application.</a:t>
            </a:r>
            <a:endParaRPr lang="en-US" sz="1550" dirty="0"/>
          </a:p>
        </p:txBody>
      </p:sp>
      <p:sp>
        <p:nvSpPr>
          <p:cNvPr id="5" name="Text 3"/>
          <p:cNvSpPr/>
          <p:nvPr/>
        </p:nvSpPr>
        <p:spPr>
          <a:xfrm>
            <a:off x="793790" y="395097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B1B27"/>
                </a:solidFill>
                <a:latin typeface="Alexandria" pitchFamily="34" charset="0"/>
                <a:ea typeface="Alexandria" pitchFamily="34" charset="-122"/>
                <a:cs typeface="Alexandria" pitchFamily="34" charset="-120"/>
              </a:rPr>
              <a:t>Simple Example</a:t>
            </a:r>
            <a:endParaRPr lang="en-US" sz="2300" dirty="0"/>
          </a:p>
        </p:txBody>
      </p:sp>
      <p:sp>
        <p:nvSpPr>
          <p:cNvPr id="6" name="Shape 4"/>
          <p:cNvSpPr/>
          <p:nvPr/>
        </p:nvSpPr>
        <p:spPr>
          <a:xfrm>
            <a:off x="793790" y="4546283"/>
            <a:ext cx="6279356" cy="1974413"/>
          </a:xfrm>
          <a:prstGeom prst="roundRect">
            <a:avLst>
              <a:gd name="adj" fmla="val 4222"/>
            </a:avLst>
          </a:prstGeom>
          <a:solidFill>
            <a:srgbClr val="BBCDF7"/>
          </a:solidFill>
          <a:ln/>
        </p:spPr>
      </p:sp>
      <p:pic>
        <p:nvPicPr>
          <p:cNvPr id="7" name="Image 0" descr="preencoded.png">    </p:cNvPr>
          <p:cNvPicPr>
            <a:picLocks noChangeAspect="1"/>
          </p:cNvPicPr>
          <p:nvPr/>
        </p:nvPicPr>
        <p:blipFill>
          <a:blip r:embed="rId1"/>
          <a:stretch>
            <a:fillRect/>
          </a:stretch>
        </p:blipFill>
        <p:spPr>
          <a:xfrm>
            <a:off x="992148" y="4833937"/>
            <a:ext cx="248007" cy="198358"/>
          </a:xfrm>
          <a:prstGeom prst="rect">
            <a:avLst/>
          </a:prstGeom>
        </p:spPr>
      </p:pic>
      <p:sp>
        <p:nvSpPr>
          <p:cNvPr id="8" name="Text 5"/>
          <p:cNvSpPr/>
          <p:nvPr/>
        </p:nvSpPr>
        <p:spPr>
          <a:xfrm>
            <a:off x="1438513" y="4794171"/>
            <a:ext cx="5436275"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obile" pitchFamily="34" charset="0"/>
                <a:ea typeface="Nobile" pitchFamily="34" charset="-122"/>
                <a:cs typeface="Nobile" pitchFamily="34" charset="-120"/>
              </a:rPr>
              <a:t>"Machine learning is fun"</a:t>
            </a:r>
            <a:pPr algn="l" indent="0" marL="0">
              <a:lnSpc>
                <a:spcPts val="2500"/>
              </a:lnSpc>
              <a:buNone/>
            </a:pPr>
            <a:r>
              <a:rPr lang="en-US" sz="1550" dirty="0">
                <a:solidFill>
                  <a:srgbClr val="000000"/>
                </a:solidFill>
                <a:latin typeface="Nobile" pitchFamily="34" charset="0"/>
                <a:ea typeface="Nobile" pitchFamily="34" charset="-122"/>
                <a:cs typeface="Nobile" pitchFamily="34" charset="-120"/>
              </a:rPr>
              <a:t>→ approximately </a:t>
            </a:r>
            <a:pPr algn="l" indent="0" marL="0">
              <a:lnSpc>
                <a:spcPts val="2500"/>
              </a:lnSpc>
              <a:buNone/>
            </a:pPr>
            <a:r>
              <a:rPr lang="en-US" sz="1550" b="1" dirty="0">
                <a:solidFill>
                  <a:srgbClr val="000000"/>
                </a:solidFill>
                <a:latin typeface="Nobile" pitchFamily="34" charset="0"/>
                <a:ea typeface="Nobile" pitchFamily="34" charset="-122"/>
                <a:cs typeface="Nobile" pitchFamily="34" charset="-120"/>
              </a:rPr>
              <a:t>4–5 tokens</a:t>
            </a:r>
            <a:endParaRPr lang="en-US" sz="1550" dirty="0"/>
          </a:p>
        </p:txBody>
      </p:sp>
      <p:sp>
        <p:nvSpPr>
          <p:cNvPr id="9" name="Text 6"/>
          <p:cNvSpPr/>
          <p:nvPr/>
        </p:nvSpPr>
        <p:spPr>
          <a:xfrm>
            <a:off x="1438513" y="5607844"/>
            <a:ext cx="5436275"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obile" pitchFamily="34" charset="0"/>
                <a:ea typeface="Nobile" pitchFamily="34" charset="-122"/>
                <a:cs typeface="Nobile" pitchFamily="34" charset="-120"/>
              </a:rPr>
              <a:t>"Generative AI revolutionizes automation"</a:t>
            </a:r>
            <a:pPr algn="l" indent="0" marL="0">
              <a:lnSpc>
                <a:spcPts val="2500"/>
              </a:lnSpc>
              <a:buNone/>
            </a:pPr>
            <a:r>
              <a:rPr lang="en-US" sz="1550" dirty="0">
                <a:solidFill>
                  <a:srgbClr val="000000"/>
                </a:solidFill>
                <a:latin typeface="Nobile" pitchFamily="34" charset="0"/>
                <a:ea typeface="Nobile" pitchFamily="34" charset="-122"/>
                <a:cs typeface="Nobile" pitchFamily="34" charset="-120"/>
              </a:rPr>
              <a:t>→ approximately </a:t>
            </a:r>
            <a:pPr algn="l" indent="0" marL="0">
              <a:lnSpc>
                <a:spcPts val="2500"/>
              </a:lnSpc>
              <a:buNone/>
            </a:pPr>
            <a:r>
              <a:rPr lang="en-US" sz="1550" b="1" dirty="0">
                <a:solidFill>
                  <a:srgbClr val="000000"/>
                </a:solidFill>
                <a:latin typeface="Nobile" pitchFamily="34" charset="0"/>
                <a:ea typeface="Nobile" pitchFamily="34" charset="-122"/>
                <a:cs typeface="Nobile" pitchFamily="34" charset="-120"/>
              </a:rPr>
              <a:t>6–7 tokens</a:t>
            </a:r>
            <a:endParaRPr lang="en-US" sz="1550" dirty="0"/>
          </a:p>
        </p:txBody>
      </p:sp>
      <p:sp>
        <p:nvSpPr>
          <p:cNvPr id="10" name="Text 7"/>
          <p:cNvSpPr/>
          <p:nvPr/>
        </p:nvSpPr>
        <p:spPr>
          <a:xfrm>
            <a:off x="793790" y="6743938"/>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Generally, one token ≈ 4 characters or ¾ of a word in English. Other languages may tokenize differently.</a:t>
            </a:r>
            <a:endParaRPr lang="en-US" sz="1550" dirty="0"/>
          </a:p>
        </p:txBody>
      </p:sp>
      <p:sp>
        <p:nvSpPr>
          <p:cNvPr id="11" name="Text 8"/>
          <p:cNvSpPr/>
          <p:nvPr/>
        </p:nvSpPr>
        <p:spPr>
          <a:xfrm>
            <a:off x="7564874" y="1787962"/>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1B1B27"/>
                </a:solidFill>
                <a:latin typeface="Alexandria" pitchFamily="34" charset="0"/>
                <a:ea typeface="Alexandria" pitchFamily="34" charset="-122"/>
                <a:cs typeface="Alexandria" pitchFamily="34" charset="-120"/>
              </a:rPr>
              <a:t>Why Tokens Matter</a:t>
            </a:r>
            <a:endParaRPr lang="en-US" sz="2300" dirty="0"/>
          </a:p>
        </p:txBody>
      </p:sp>
      <p:sp>
        <p:nvSpPr>
          <p:cNvPr id="12" name="Shape 9"/>
          <p:cNvSpPr/>
          <p:nvPr/>
        </p:nvSpPr>
        <p:spPr>
          <a:xfrm>
            <a:off x="7564874" y="2383274"/>
            <a:ext cx="446484" cy="446484"/>
          </a:xfrm>
          <a:prstGeom prst="roundRect">
            <a:avLst>
              <a:gd name="adj" fmla="val 18670"/>
            </a:avLst>
          </a:prstGeom>
          <a:solidFill>
            <a:srgbClr val="D2DDF9"/>
          </a:solidFill>
          <a:ln w="7620">
            <a:solidFill>
              <a:srgbClr val="B8C3DF"/>
            </a:solidFill>
            <a:prstDash val="solid"/>
          </a:ln>
        </p:spPr>
      </p:sp>
      <p:sp>
        <p:nvSpPr>
          <p:cNvPr id="13" name="Text 10"/>
          <p:cNvSpPr/>
          <p:nvPr/>
        </p:nvSpPr>
        <p:spPr>
          <a:xfrm>
            <a:off x="7639288" y="2420481"/>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Alexandria" pitchFamily="34" charset="0"/>
                <a:ea typeface="Alexandria" pitchFamily="34" charset="-122"/>
                <a:cs typeface="Alexandria" pitchFamily="34" charset="-120"/>
              </a:rPr>
              <a:t>1</a:t>
            </a:r>
            <a:endParaRPr lang="en-US" sz="2300" dirty="0"/>
          </a:p>
        </p:txBody>
      </p:sp>
      <p:sp>
        <p:nvSpPr>
          <p:cNvPr id="14" name="Text 11"/>
          <p:cNvSpPr/>
          <p:nvPr/>
        </p:nvSpPr>
        <p:spPr>
          <a:xfrm>
            <a:off x="8209717" y="245149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Cost Control</a:t>
            </a:r>
            <a:endParaRPr lang="en-US" sz="1950" dirty="0"/>
          </a:p>
        </p:txBody>
      </p:sp>
      <p:sp>
        <p:nvSpPr>
          <p:cNvPr id="15" name="Text 12"/>
          <p:cNvSpPr/>
          <p:nvPr/>
        </p:nvSpPr>
        <p:spPr>
          <a:xfrm>
            <a:off x="8209717" y="2960013"/>
            <a:ext cx="5634514"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Most LLM APIs charge per token — both input and output. More tokens = higher costs.</a:t>
            </a:r>
            <a:endParaRPr lang="en-US" sz="1550" dirty="0"/>
          </a:p>
        </p:txBody>
      </p:sp>
      <p:sp>
        <p:nvSpPr>
          <p:cNvPr id="16" name="Shape 13"/>
          <p:cNvSpPr/>
          <p:nvPr/>
        </p:nvSpPr>
        <p:spPr>
          <a:xfrm>
            <a:off x="7564874" y="3991928"/>
            <a:ext cx="446484" cy="446484"/>
          </a:xfrm>
          <a:prstGeom prst="roundRect">
            <a:avLst>
              <a:gd name="adj" fmla="val 18670"/>
            </a:avLst>
          </a:prstGeom>
          <a:solidFill>
            <a:srgbClr val="D2DDF9"/>
          </a:solidFill>
          <a:ln w="7620">
            <a:solidFill>
              <a:srgbClr val="B8C3DF"/>
            </a:solidFill>
            <a:prstDash val="solid"/>
          </a:ln>
        </p:spPr>
      </p:sp>
      <p:sp>
        <p:nvSpPr>
          <p:cNvPr id="17" name="Text 14"/>
          <p:cNvSpPr/>
          <p:nvPr/>
        </p:nvSpPr>
        <p:spPr>
          <a:xfrm>
            <a:off x="7639288" y="4029135"/>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Alexandria" pitchFamily="34" charset="0"/>
                <a:ea typeface="Alexandria" pitchFamily="34" charset="-122"/>
                <a:cs typeface="Alexandria" pitchFamily="34" charset="-120"/>
              </a:rPr>
              <a:t>2</a:t>
            </a:r>
            <a:endParaRPr lang="en-US" sz="2300" dirty="0"/>
          </a:p>
        </p:txBody>
      </p:sp>
      <p:sp>
        <p:nvSpPr>
          <p:cNvPr id="18" name="Text 15"/>
          <p:cNvSpPr/>
          <p:nvPr/>
        </p:nvSpPr>
        <p:spPr>
          <a:xfrm>
            <a:off x="8209717" y="406015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Speed Impact</a:t>
            </a:r>
            <a:endParaRPr lang="en-US" sz="1950" dirty="0"/>
          </a:p>
        </p:txBody>
      </p:sp>
      <p:sp>
        <p:nvSpPr>
          <p:cNvPr id="19" name="Text 16"/>
          <p:cNvSpPr/>
          <p:nvPr/>
        </p:nvSpPr>
        <p:spPr>
          <a:xfrm>
            <a:off x="8209717" y="4568666"/>
            <a:ext cx="5634514"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More tokens take longer to process. Optimising token usage improves response time.</a:t>
            </a:r>
            <a:endParaRPr lang="en-US" sz="1550" dirty="0"/>
          </a:p>
        </p:txBody>
      </p:sp>
      <p:sp>
        <p:nvSpPr>
          <p:cNvPr id="20" name="Shape 17"/>
          <p:cNvSpPr/>
          <p:nvPr/>
        </p:nvSpPr>
        <p:spPr>
          <a:xfrm>
            <a:off x="7564874" y="5600581"/>
            <a:ext cx="446484" cy="446484"/>
          </a:xfrm>
          <a:prstGeom prst="roundRect">
            <a:avLst>
              <a:gd name="adj" fmla="val 18670"/>
            </a:avLst>
          </a:prstGeom>
          <a:solidFill>
            <a:srgbClr val="D2DDF9"/>
          </a:solidFill>
          <a:ln w="7620">
            <a:solidFill>
              <a:srgbClr val="B8C3DF"/>
            </a:solidFill>
            <a:prstDash val="solid"/>
          </a:ln>
        </p:spPr>
      </p:sp>
      <p:sp>
        <p:nvSpPr>
          <p:cNvPr id="21" name="Text 18"/>
          <p:cNvSpPr/>
          <p:nvPr/>
        </p:nvSpPr>
        <p:spPr>
          <a:xfrm>
            <a:off x="7639288" y="5637788"/>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Alexandria" pitchFamily="34" charset="0"/>
                <a:ea typeface="Alexandria" pitchFamily="34" charset="-122"/>
                <a:cs typeface="Alexandria" pitchFamily="34" charset="-120"/>
              </a:rPr>
              <a:t>3</a:t>
            </a:r>
            <a:endParaRPr lang="en-US" sz="2300" dirty="0"/>
          </a:p>
        </p:txBody>
      </p:sp>
      <p:sp>
        <p:nvSpPr>
          <p:cNvPr id="22" name="Text 19"/>
          <p:cNvSpPr/>
          <p:nvPr/>
        </p:nvSpPr>
        <p:spPr>
          <a:xfrm>
            <a:off x="8209717" y="566880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Context Limits</a:t>
            </a:r>
            <a:endParaRPr lang="en-US" sz="1950" dirty="0"/>
          </a:p>
        </p:txBody>
      </p:sp>
      <p:sp>
        <p:nvSpPr>
          <p:cNvPr id="23" name="Text 20"/>
          <p:cNvSpPr/>
          <p:nvPr/>
        </p:nvSpPr>
        <p:spPr>
          <a:xfrm>
            <a:off x="8209717" y="6177320"/>
            <a:ext cx="5634514"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Every model has a maximum token capacity. Exceeding it means truncation or errors.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38</Slides>
  <Notes>38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2025-11-22T04:39:31Z</dcterms:created>
  <dcterms:modified xsi:type="dcterms:W3CDTF">2025-11-22T04:39:31Z</dcterms:modified>
</cp:coreProperties>
</file>